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6"/>
  </p:notesMasterIdLst>
  <p:sldIdLst>
    <p:sldId id="256" r:id="rId2"/>
    <p:sldId id="257" r:id="rId3"/>
    <p:sldId id="278" r:id="rId4"/>
    <p:sldId id="276" r:id="rId5"/>
    <p:sldId id="266" r:id="rId6"/>
    <p:sldId id="279" r:id="rId7"/>
    <p:sldId id="275" r:id="rId8"/>
    <p:sldId id="267" r:id="rId9"/>
    <p:sldId id="268" r:id="rId10"/>
    <p:sldId id="274" r:id="rId11"/>
    <p:sldId id="280" r:id="rId12"/>
    <p:sldId id="277" r:id="rId13"/>
    <p:sldId id="270" r:id="rId14"/>
    <p:sldId id="258" r:id="rId15"/>
  </p:sldIdLst>
  <p:sldSz cx="12192000" cy="6858000"/>
  <p:notesSz cx="6858000" cy="9144000"/>
  <p:embeddedFontLst>
    <p:embeddedFont>
      <p:font typeface="Aileron" panose="020B0604020202020204" charset="0"/>
      <p:regular r:id="rId17"/>
    </p:embeddedFont>
    <p:embeddedFont>
      <p:font typeface="Century Gothic" panose="020B0502020202020204" pitchFamily="34" charset="0"/>
      <p:regular r:id="rId18"/>
      <p:bold r:id="rId19"/>
      <p:italic r:id="rId20"/>
      <p:boldItalic r:id="rId21"/>
    </p:embeddedFont>
    <p:embeddedFont>
      <p:font typeface="Mukta Light"/>
      <p:regular r:id="rId22"/>
    </p:embeddedFont>
    <p:embeddedFont>
      <p:font typeface="Prompt Medium" panose="00000600000000000000" pitchFamily="2" charset="-34"/>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4B2756"/>
    <a:srgbClr val="0B0A0B"/>
    <a:srgbClr val="5A2A5D"/>
    <a:srgbClr val="542C49"/>
    <a:srgbClr val="07060E"/>
    <a:srgbClr val="4D28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7E7055-0A0B-4B72-A8FB-84CBEC14890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BA4CD62D-0FBE-4DE2-B68E-581BD635F3C8}">
      <dgm:prSet custT="1"/>
      <dgm:spPr>
        <a:solidFill>
          <a:srgbClr val="4B2756"/>
        </a:solidFill>
      </dgm:spPr>
      <dgm:t>
        <a:bodyPr/>
        <a:lstStyle/>
        <a:p>
          <a:pPr algn="l"/>
          <a:r>
            <a:rPr lang="en-US" sz="2000" b="0" i="0" dirty="0">
              <a:latin typeface="Calibri" panose="020F0502020204030204" pitchFamily="34" charset="0"/>
              <a:ea typeface="Calibri" panose="020F0502020204030204" pitchFamily="34" charset="0"/>
              <a:cs typeface="Calibri" panose="020F0502020204030204" pitchFamily="34" charset="0"/>
            </a:rPr>
            <a:t>Pneumonia is a serious lung infection requiring swift diagnosis for effective treatment. The Pneumonia Detection System employs advanced deep learning to analyze chest X-rays and CT scans, aiding healthcare professionals in accurately and quickly identifying signs of pneumonia. This technology supports early intervention and improves patient outcomes by ensuring timely, reliable detection, enhancing care for respiratory health.</a:t>
          </a:r>
          <a:endParaRPr lang="en-IN" sz="2000" dirty="0">
            <a:latin typeface="Calibri" panose="020F0502020204030204" pitchFamily="34" charset="0"/>
            <a:ea typeface="Calibri" panose="020F0502020204030204" pitchFamily="34" charset="0"/>
            <a:cs typeface="Calibri" panose="020F0502020204030204" pitchFamily="34" charset="0"/>
          </a:endParaRPr>
        </a:p>
      </dgm:t>
    </dgm:pt>
    <dgm:pt modelId="{687C88DC-FEF1-4BD4-A30F-FE7C70BFE7D8}" type="parTrans" cxnId="{FA1545E4-F0D2-45ED-8017-8E15EB5A1579}">
      <dgm:prSet/>
      <dgm:spPr/>
      <dgm:t>
        <a:bodyPr/>
        <a:lstStyle/>
        <a:p>
          <a:endParaRPr lang="en-IN"/>
        </a:p>
      </dgm:t>
    </dgm:pt>
    <dgm:pt modelId="{13ACC9D0-3AA7-4CE5-B846-EC8A4F269E5F}" type="sibTrans" cxnId="{FA1545E4-F0D2-45ED-8017-8E15EB5A1579}">
      <dgm:prSet/>
      <dgm:spPr/>
      <dgm:t>
        <a:bodyPr/>
        <a:lstStyle/>
        <a:p>
          <a:endParaRPr lang="en-IN"/>
        </a:p>
      </dgm:t>
    </dgm:pt>
    <dgm:pt modelId="{74109732-BA72-47E9-BD2A-C289716969DB}" type="pres">
      <dgm:prSet presAssocID="{A97E7055-0A0B-4B72-A8FB-84CBEC148902}" presName="linearFlow" presStyleCnt="0">
        <dgm:presLayoutVars>
          <dgm:dir/>
          <dgm:resizeHandles val="exact"/>
        </dgm:presLayoutVars>
      </dgm:prSet>
      <dgm:spPr/>
    </dgm:pt>
    <dgm:pt modelId="{27A0CA04-59DE-45E1-809C-38840119F613}" type="pres">
      <dgm:prSet presAssocID="{BA4CD62D-0FBE-4DE2-B68E-581BD635F3C8}" presName="composite" presStyleCnt="0"/>
      <dgm:spPr/>
    </dgm:pt>
    <dgm:pt modelId="{9148FF0A-7BE1-43D2-9295-68B2E8F8A8BA}" type="pres">
      <dgm:prSet presAssocID="{BA4CD62D-0FBE-4DE2-B68E-581BD635F3C8}"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DFAC1F6E-917B-4CF6-9C1C-8303A24B52B7}" type="pres">
      <dgm:prSet presAssocID="{BA4CD62D-0FBE-4DE2-B68E-581BD635F3C8}" presName="txShp" presStyleLbl="node1" presStyleIdx="0" presStyleCnt="1" custLinFactNeighborX="-7201" custLinFactNeighborY="1964">
        <dgm:presLayoutVars>
          <dgm:bulletEnabled val="1"/>
        </dgm:presLayoutVars>
      </dgm:prSet>
      <dgm:spPr/>
    </dgm:pt>
  </dgm:ptLst>
  <dgm:cxnLst>
    <dgm:cxn modelId="{880D9AC1-1363-4B94-88C7-38117D6A6FE7}" type="presOf" srcId="{BA4CD62D-0FBE-4DE2-B68E-581BD635F3C8}" destId="{DFAC1F6E-917B-4CF6-9C1C-8303A24B52B7}" srcOrd="0" destOrd="0" presId="urn:microsoft.com/office/officeart/2005/8/layout/vList3"/>
    <dgm:cxn modelId="{93E3D4DB-3694-4821-9C2F-14ADA628ACC2}" type="presOf" srcId="{A97E7055-0A0B-4B72-A8FB-84CBEC148902}" destId="{74109732-BA72-47E9-BD2A-C289716969DB}" srcOrd="0" destOrd="0" presId="urn:microsoft.com/office/officeart/2005/8/layout/vList3"/>
    <dgm:cxn modelId="{FA1545E4-F0D2-45ED-8017-8E15EB5A1579}" srcId="{A97E7055-0A0B-4B72-A8FB-84CBEC148902}" destId="{BA4CD62D-0FBE-4DE2-B68E-581BD635F3C8}" srcOrd="0" destOrd="0" parTransId="{687C88DC-FEF1-4BD4-A30F-FE7C70BFE7D8}" sibTransId="{13ACC9D0-3AA7-4CE5-B846-EC8A4F269E5F}"/>
    <dgm:cxn modelId="{BCC0E93D-85AF-4DD2-9C3D-1640E44335B6}" type="presParOf" srcId="{74109732-BA72-47E9-BD2A-C289716969DB}" destId="{27A0CA04-59DE-45E1-809C-38840119F613}" srcOrd="0" destOrd="0" presId="urn:microsoft.com/office/officeart/2005/8/layout/vList3"/>
    <dgm:cxn modelId="{76504D15-977A-4531-83E1-786771A5C6BC}" type="presParOf" srcId="{27A0CA04-59DE-45E1-809C-38840119F613}" destId="{9148FF0A-7BE1-43D2-9295-68B2E8F8A8BA}" srcOrd="0" destOrd="0" presId="urn:microsoft.com/office/officeart/2005/8/layout/vList3"/>
    <dgm:cxn modelId="{E3415AA2-6D89-4330-8FCE-80D2D850FF83}" type="presParOf" srcId="{27A0CA04-59DE-45E1-809C-38840119F613}" destId="{DFAC1F6E-917B-4CF6-9C1C-8303A24B52B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C1F6E-917B-4CF6-9C1C-8303A24B52B7}">
      <dsp:nvSpPr>
        <dsp:cNvPr id="0" name=""/>
        <dsp:cNvSpPr/>
      </dsp:nvSpPr>
      <dsp:spPr>
        <a:xfrm rot="10800000">
          <a:off x="2538916" y="947615"/>
          <a:ext cx="8302279" cy="4182351"/>
        </a:xfrm>
        <a:prstGeom prst="homePlate">
          <a:avLst/>
        </a:prstGeom>
        <a:solidFill>
          <a:srgbClr val="4B275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4301" tIns="76200" rIns="14224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Calibri" panose="020F0502020204030204" pitchFamily="34" charset="0"/>
              <a:ea typeface="Calibri" panose="020F0502020204030204" pitchFamily="34" charset="0"/>
              <a:cs typeface="Calibri" panose="020F0502020204030204" pitchFamily="34" charset="0"/>
            </a:rPr>
            <a:t>Pneumonia is a serious lung infection requiring swift diagnosis for effective treatment. The Pneumonia Detection System employs advanced deep learning to analyze chest X-rays and CT scans, aiding healthcare professionals in accurately and quickly identifying signs of pneumonia. This technology supports early intervention and improves patient outcomes by ensuring timely, reliable detection, enhancing care for respiratory health.</a:t>
          </a:r>
          <a:endParaRPr lang="en-IN" sz="2000" kern="1200" dirty="0">
            <a:latin typeface="Calibri" panose="020F0502020204030204" pitchFamily="34" charset="0"/>
            <a:ea typeface="Calibri" panose="020F0502020204030204" pitchFamily="34" charset="0"/>
            <a:cs typeface="Calibri" panose="020F0502020204030204" pitchFamily="34" charset="0"/>
          </a:endParaRPr>
        </a:p>
      </dsp:txBody>
      <dsp:txXfrm rot="10800000">
        <a:off x="3584504" y="947615"/>
        <a:ext cx="7256691" cy="4182351"/>
      </dsp:txXfrm>
    </dsp:sp>
    <dsp:sp modelId="{9148FF0A-7BE1-43D2-9295-68B2E8F8A8BA}">
      <dsp:nvSpPr>
        <dsp:cNvPr id="0" name=""/>
        <dsp:cNvSpPr/>
      </dsp:nvSpPr>
      <dsp:spPr>
        <a:xfrm>
          <a:off x="1045587" y="865473"/>
          <a:ext cx="4182351" cy="41823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grpSp>
        <p:nvGrpSpPr>
          <p:cNvPr id="27" name="Google Shape;27;p2"/>
          <p:cNvGrpSpPr/>
          <p:nvPr/>
        </p:nvGrpSpPr>
        <p:grpSpPr>
          <a:xfrm>
            <a:off x="0" y="0"/>
            <a:ext cx="12192000" cy="6858000"/>
            <a:chOff x="0" y="0"/>
            <a:chExt cx="12192000" cy="6858000"/>
          </a:xfrm>
        </p:grpSpPr>
        <p:sp>
          <p:nvSpPr>
            <p:cNvPr id="28" name="Google Shape;28;p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0" name="Google Shape;30;p2"/>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SzPts val="1440"/>
              <a:buNone/>
              <a:defRPr cap="none">
                <a:solidFill>
                  <a:srgbClr val="EE52A4"/>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a:endParaRPr/>
          </a:p>
        </p:txBody>
      </p:sp>
      <p:sp>
        <p:nvSpPr>
          <p:cNvPr id="32" name="Google Shape;32;p2"/>
          <p:cNvSpPr txBox="1">
            <a:spLocks noGrp="1"/>
          </p:cNvSpPr>
          <p:nvPr>
            <p:ph type="dt" idx="10"/>
          </p:nvPr>
        </p:nvSpPr>
        <p:spPr>
          <a:xfrm rot="5400000">
            <a:off x="10158984" y="1792224"/>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
          <p:cNvSpPr txBox="1">
            <a:spLocks noGrp="1"/>
          </p:cNvSpPr>
          <p:nvPr>
            <p:ph type="ftr" idx="11"/>
          </p:nvPr>
        </p:nvSpPr>
        <p:spPr>
          <a:xfrm rot="5400000">
            <a:off x="8951976" y="3227832"/>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59"/>
        <p:cNvGrpSpPr/>
        <p:nvPr/>
      </p:nvGrpSpPr>
      <p:grpSpPr>
        <a:xfrm>
          <a:off x="0" y="0"/>
          <a:ext cx="0" cy="0"/>
          <a:chOff x="0" y="0"/>
          <a:chExt cx="0" cy="0"/>
        </a:xfrm>
      </p:grpSpPr>
      <p:grpSp>
        <p:nvGrpSpPr>
          <p:cNvPr id="160" name="Google Shape;160;p13"/>
          <p:cNvGrpSpPr/>
          <p:nvPr/>
        </p:nvGrpSpPr>
        <p:grpSpPr>
          <a:xfrm>
            <a:off x="0" y="0"/>
            <a:ext cx="12192000" cy="6858000"/>
            <a:chOff x="0" y="0"/>
            <a:chExt cx="12192000" cy="6858000"/>
          </a:xfrm>
        </p:grpSpPr>
        <p:sp>
          <p:nvSpPr>
            <p:cNvPr id="161" name="Google Shape;161;p1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3"/>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3"/>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3"/>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3"/>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3"/>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3"/>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3"/>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9" name="Google Shape;169;p1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0" name="Google Shape;170;p13"/>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600"/>
              <a:buFont typeface="Arial"/>
              <a:buNone/>
            </a:pPr>
            <a:r>
              <a:rPr lang="en-IN" sz="9600" b="0" i="0" u="none" strike="noStrike" cap="none">
                <a:solidFill>
                  <a:srgbClr val="EE52A4"/>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71" name="Google Shape;171;p13"/>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600"/>
              <a:buFont typeface="Arial"/>
              <a:buNone/>
            </a:pPr>
            <a:r>
              <a:rPr lang="en-IN" sz="9600" b="0" i="0" u="none" strike="noStrike" cap="none">
                <a:solidFill>
                  <a:srgbClr val="EE52A4"/>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72" name="Google Shape;172;p13"/>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13"/>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b="0" i="0" cap="small">
                <a:solidFill>
                  <a:srgbClr val="EE52A4"/>
                </a:solidFill>
                <a:latin typeface="Century Gothic"/>
                <a:ea typeface="Century Gothic"/>
                <a:cs typeface="Century Gothic"/>
                <a:sym typeface="Century Gothic"/>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74" name="Google Shape;174;p13"/>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75" name="Google Shape;175;p1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1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79"/>
        <p:cNvGrpSpPr/>
        <p:nvPr/>
      </p:nvGrpSpPr>
      <p:grpSpPr>
        <a:xfrm>
          <a:off x="0" y="0"/>
          <a:ext cx="0" cy="0"/>
          <a:chOff x="0" y="0"/>
          <a:chExt cx="0" cy="0"/>
        </a:xfrm>
      </p:grpSpPr>
      <p:grpSp>
        <p:nvGrpSpPr>
          <p:cNvPr id="180" name="Google Shape;180;p14"/>
          <p:cNvGrpSpPr/>
          <p:nvPr/>
        </p:nvGrpSpPr>
        <p:grpSpPr>
          <a:xfrm>
            <a:off x="0" y="0"/>
            <a:ext cx="12192000" cy="6858000"/>
            <a:chOff x="0" y="0"/>
            <a:chExt cx="12192000" cy="6858000"/>
          </a:xfrm>
        </p:grpSpPr>
        <p:sp>
          <p:nvSpPr>
            <p:cNvPr id="181" name="Google Shape;181;p1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4"/>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4"/>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4"/>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4"/>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4"/>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4"/>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4"/>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9" name="Google Shape;189;p1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0" name="Google Shape;190;p14"/>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14"/>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cap="none">
                <a:solidFill>
                  <a:srgbClr val="EE52A4"/>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192" name="Google Shape;192;p1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1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6"/>
        <p:cNvGrpSpPr/>
        <p:nvPr/>
      </p:nvGrpSpPr>
      <p:grpSpPr>
        <a:xfrm>
          <a:off x="0" y="0"/>
          <a:ext cx="0" cy="0"/>
          <a:chOff x="0" y="0"/>
          <a:chExt cx="0" cy="0"/>
        </a:xfrm>
      </p:grpSpPr>
      <p:sp>
        <p:nvSpPr>
          <p:cNvPr id="197" name="Google Shape;197;p15"/>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15"/>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99" name="Google Shape;199;p15"/>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00" name="Google Shape;200;p15"/>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201" name="Google Shape;201;p15"/>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02" name="Google Shape;202;p15"/>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203" name="Google Shape;203;p15"/>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204" name="Google Shape;204;p15"/>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5" name="Google Shape;205;p15"/>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6" name="Google Shape;206;p1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1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9"/>
        <p:cNvGrpSpPr/>
        <p:nvPr/>
      </p:nvGrpSpPr>
      <p:grpSpPr>
        <a:xfrm>
          <a:off x="0" y="0"/>
          <a:ext cx="0" cy="0"/>
          <a:chOff x="0" y="0"/>
          <a:chExt cx="0" cy="0"/>
        </a:xfrm>
      </p:grpSpPr>
      <p:sp>
        <p:nvSpPr>
          <p:cNvPr id="210" name="Google Shape;210;p16"/>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16"/>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212" name="Google Shape;212;p16"/>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1960"/>
              </a:srgbClr>
            </a:outerShdw>
          </a:effectLst>
        </p:spPr>
      </p:sp>
      <p:sp>
        <p:nvSpPr>
          <p:cNvPr id="213" name="Google Shape;213;p16"/>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14" name="Google Shape;214;p16"/>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215" name="Google Shape;215;p16"/>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1960"/>
              </a:srgbClr>
            </a:outerShdw>
          </a:effectLst>
        </p:spPr>
      </p:sp>
      <p:sp>
        <p:nvSpPr>
          <p:cNvPr id="216" name="Google Shape;216;p16"/>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17" name="Google Shape;217;p16"/>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218" name="Google Shape;218;p16"/>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1960"/>
              </a:srgbClr>
            </a:outerShdw>
          </a:effectLst>
        </p:spPr>
      </p:sp>
      <p:sp>
        <p:nvSpPr>
          <p:cNvPr id="219" name="Google Shape;219;p16"/>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220" name="Google Shape;220;p16"/>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21" name="Google Shape;221;p16"/>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22" name="Google Shape;222;p1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16"/>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5"/>
        <p:cNvGrpSpPr/>
        <p:nvPr/>
      </p:nvGrpSpPr>
      <p:grpSpPr>
        <a:xfrm>
          <a:off x="0" y="0"/>
          <a:ext cx="0" cy="0"/>
          <a:chOff x="0" y="0"/>
          <a:chExt cx="0" cy="0"/>
        </a:xfrm>
      </p:grpSpPr>
      <p:sp>
        <p:nvSpPr>
          <p:cNvPr id="226" name="Google Shape;226;p17"/>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17"/>
          <p:cNvSpPr txBox="1">
            <a:spLocks noGrp="1"/>
          </p:cNvSpPr>
          <p:nvPr>
            <p:ph type="body" idx="1"/>
          </p:nvPr>
        </p:nvSpPr>
        <p:spPr>
          <a:xfrm rot="5400000">
            <a:off x="3859634" y="-101179"/>
            <a:ext cx="3416300" cy="882565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28" name="Google Shape;228;p17"/>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1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31"/>
        <p:cNvGrpSpPr/>
        <p:nvPr/>
      </p:nvGrpSpPr>
      <p:grpSpPr>
        <a:xfrm>
          <a:off x="0" y="0"/>
          <a:ext cx="0" cy="0"/>
          <a:chOff x="0" y="0"/>
          <a:chExt cx="0" cy="0"/>
        </a:xfrm>
      </p:grpSpPr>
      <p:grpSp>
        <p:nvGrpSpPr>
          <p:cNvPr id="232" name="Google Shape;232;p18"/>
          <p:cNvGrpSpPr/>
          <p:nvPr/>
        </p:nvGrpSpPr>
        <p:grpSpPr>
          <a:xfrm>
            <a:off x="0" y="0"/>
            <a:ext cx="12192000" cy="6858000"/>
            <a:chOff x="0" y="0"/>
            <a:chExt cx="12192000" cy="6858000"/>
          </a:xfrm>
        </p:grpSpPr>
        <p:sp>
          <p:nvSpPr>
            <p:cNvPr id="233" name="Google Shape;233;p1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8"/>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8"/>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8"/>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8"/>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8"/>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8"/>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8"/>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8"/>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2" name="Google Shape;242;p1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3" name="Google Shape;243;p18"/>
          <p:cNvSpPr txBox="1">
            <a:spLocks noGrp="1"/>
          </p:cNvSpPr>
          <p:nvPr>
            <p:ph type="title"/>
          </p:nvPr>
        </p:nvSpPr>
        <p:spPr>
          <a:xfrm rot="5400000">
            <a:off x="6915923" y="2947780"/>
            <a:ext cx="4748590" cy="140996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18"/>
          <p:cNvSpPr txBox="1">
            <a:spLocks noGrp="1"/>
          </p:cNvSpPr>
          <p:nvPr>
            <p:ph type="body" idx="1"/>
          </p:nvPr>
        </p:nvSpPr>
        <p:spPr>
          <a:xfrm rot="5400000">
            <a:off x="1908672" y="524749"/>
            <a:ext cx="4748590" cy="6256025"/>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45" name="Google Shape;245;p18"/>
          <p:cNvSpPr txBox="1">
            <a:spLocks noGrp="1"/>
          </p:cNvSpPr>
          <p:nvPr>
            <p:ph type="dt" idx="10"/>
          </p:nvPr>
        </p:nvSpPr>
        <p:spPr>
          <a:xfrm>
            <a:off x="10653104" y="6391838"/>
            <a:ext cx="992135"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1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1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3"/>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39" name="Google Shape;39;p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0"/>
        <p:cNvGrpSpPr/>
        <p:nvPr/>
      </p:nvGrpSpPr>
      <p:grpSpPr>
        <a:xfrm>
          <a:off x="0" y="0"/>
          <a:ext cx="0" cy="0"/>
          <a:chOff x="0" y="0"/>
          <a:chExt cx="0" cy="0"/>
        </a:xfrm>
      </p:grpSpPr>
      <p:sp>
        <p:nvSpPr>
          <p:cNvPr id="61" name="Google Shape;61;p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5"/>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63" name="Google Shape;63;p5"/>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64" name="Google Shape;64;p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7"/>
        <p:cNvGrpSpPr/>
        <p:nvPr/>
      </p:nvGrpSpPr>
      <p:grpSpPr>
        <a:xfrm>
          <a:off x="0" y="0"/>
          <a:ext cx="0" cy="0"/>
          <a:chOff x="0" y="0"/>
          <a:chExt cx="0" cy="0"/>
        </a:xfrm>
      </p:grpSpPr>
      <p:sp>
        <p:nvSpPr>
          <p:cNvPr id="68" name="Google Shape;68;p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6"/>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70" name="Google Shape;70;p6"/>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71" name="Google Shape;71;p6"/>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72" name="Google Shape;72;p6"/>
          <p:cNvSpPr txBox="1">
            <a:spLocks noGrp="1"/>
          </p:cNvSpPr>
          <p:nvPr>
            <p:ph type="body" idx="4"/>
          </p:nvPr>
        </p:nvSpPr>
        <p:spPr>
          <a:xfrm>
            <a:off x="6208712"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73" name="Google Shape;73;p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7"/>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1"/>
        <p:cNvGrpSpPr/>
        <p:nvPr/>
      </p:nvGrpSpPr>
      <p:grpSpPr>
        <a:xfrm>
          <a:off x="0" y="0"/>
          <a:ext cx="0" cy="0"/>
          <a:chOff x="0" y="0"/>
          <a:chExt cx="0" cy="0"/>
        </a:xfrm>
      </p:grpSpPr>
      <p:sp>
        <p:nvSpPr>
          <p:cNvPr id="82" name="Google Shape;82;p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6"/>
        <p:cNvGrpSpPr/>
        <p:nvPr/>
      </p:nvGrpSpPr>
      <p:grpSpPr>
        <a:xfrm>
          <a:off x="0" y="0"/>
          <a:ext cx="0" cy="0"/>
          <a:chOff x="0" y="0"/>
          <a:chExt cx="0" cy="0"/>
        </a:xfrm>
      </p:grpSpPr>
      <p:grpSp>
        <p:nvGrpSpPr>
          <p:cNvPr id="87" name="Google Shape;87;p9"/>
          <p:cNvGrpSpPr/>
          <p:nvPr/>
        </p:nvGrpSpPr>
        <p:grpSpPr>
          <a:xfrm>
            <a:off x="0" y="0"/>
            <a:ext cx="12192000" cy="6858000"/>
            <a:chOff x="0" y="0"/>
            <a:chExt cx="12192000" cy="6858000"/>
          </a:xfrm>
        </p:grpSpPr>
        <p:sp>
          <p:nvSpPr>
            <p:cNvPr id="88" name="Google Shape;88;p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9"/>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9"/>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9"/>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9"/>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9"/>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9"/>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9"/>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9"/>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7" name="Google Shape;97;p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8" name="Google Shape;98;p9"/>
          <p:cNvSpPr txBox="1">
            <a:spLocks noGrp="1"/>
          </p:cNvSpPr>
          <p:nvPr>
            <p:ph type="title"/>
          </p:nvPr>
        </p:nvSpPr>
        <p:spPr>
          <a:xfrm>
            <a:off x="1154955" y="1295400"/>
            <a:ext cx="2793158" cy="1600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9"/>
          <p:cNvSpPr txBox="1">
            <a:spLocks noGrp="1"/>
          </p:cNvSpPr>
          <p:nvPr>
            <p:ph type="body" idx="1"/>
          </p:nvPr>
        </p:nvSpPr>
        <p:spPr>
          <a:xfrm>
            <a:off x="5781146" y="1447800"/>
            <a:ext cx="5190066" cy="4572000"/>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00" name="Google Shape;100;p9"/>
          <p:cNvSpPr txBox="1">
            <a:spLocks noGrp="1"/>
          </p:cNvSpPr>
          <p:nvPr>
            <p:ph type="body" idx="2"/>
          </p:nvPr>
        </p:nvSpPr>
        <p:spPr>
          <a:xfrm>
            <a:off x="1154954" y="3129280"/>
            <a:ext cx="2793158" cy="289559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solidFill>
                  <a:srgbClr val="EE52A4"/>
                </a:solidFill>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01" name="Google Shape;101;p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5"/>
        <p:cNvGrpSpPr/>
        <p:nvPr/>
      </p:nvGrpSpPr>
      <p:grpSpPr>
        <a:xfrm>
          <a:off x="0" y="0"/>
          <a:ext cx="0" cy="0"/>
          <a:chOff x="0" y="0"/>
          <a:chExt cx="0" cy="0"/>
        </a:xfrm>
      </p:grpSpPr>
      <p:grpSp>
        <p:nvGrpSpPr>
          <p:cNvPr id="106" name="Google Shape;106;p10"/>
          <p:cNvGrpSpPr/>
          <p:nvPr/>
        </p:nvGrpSpPr>
        <p:grpSpPr>
          <a:xfrm>
            <a:off x="0" y="0"/>
            <a:ext cx="12192000" cy="6858000"/>
            <a:chOff x="0" y="0"/>
            <a:chExt cx="12192000" cy="6858000"/>
          </a:xfrm>
        </p:grpSpPr>
        <p:sp>
          <p:nvSpPr>
            <p:cNvPr id="107" name="Google Shape;107;p1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0"/>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0"/>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0"/>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0"/>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0"/>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0"/>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0"/>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0"/>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6" name="Google Shape;116;p1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7" name="Google Shape;117;p10"/>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3600"/>
              <a:buFont typeface="Century Gothic"/>
              <a:buNone/>
              <a:defRPr sz="36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0"/>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1960"/>
              </a:srgbClr>
            </a:outerShdw>
          </a:effectLst>
        </p:spPr>
      </p:sp>
      <p:sp>
        <p:nvSpPr>
          <p:cNvPr id="119" name="Google Shape;119;p10"/>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solidFill>
                  <a:srgbClr val="EE52A4"/>
                </a:solidFill>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20" name="Google Shape;120;p1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42"/>
        <p:cNvGrpSpPr/>
        <p:nvPr/>
      </p:nvGrpSpPr>
      <p:grpSpPr>
        <a:xfrm>
          <a:off x="0" y="0"/>
          <a:ext cx="0" cy="0"/>
          <a:chOff x="0" y="0"/>
          <a:chExt cx="0" cy="0"/>
        </a:xfrm>
      </p:grpSpPr>
      <p:grpSp>
        <p:nvGrpSpPr>
          <p:cNvPr id="143" name="Google Shape;143;p12"/>
          <p:cNvGrpSpPr/>
          <p:nvPr/>
        </p:nvGrpSpPr>
        <p:grpSpPr>
          <a:xfrm>
            <a:off x="0" y="0"/>
            <a:ext cx="12192000" cy="6858000"/>
            <a:chOff x="0" y="0"/>
            <a:chExt cx="12192000" cy="6858000"/>
          </a:xfrm>
        </p:grpSpPr>
        <p:sp>
          <p:nvSpPr>
            <p:cNvPr id="144" name="Google Shape;144;p1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2"/>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2"/>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2"/>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2"/>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2"/>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2"/>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2"/>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2" name="Google Shape;152;p1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3" name="Google Shape;153;p12"/>
          <p:cNvSpPr txBox="1">
            <a:spLocks noGrp="1"/>
          </p:cNvSpPr>
          <p:nvPr>
            <p:ph type="title"/>
          </p:nvPr>
        </p:nvSpPr>
        <p:spPr>
          <a:xfrm>
            <a:off x="1148798" y="1063417"/>
            <a:ext cx="8831816" cy="137298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2"/>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55" name="Google Shape;155;p1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1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12192000" cy="6858000"/>
            <a:chOff x="0" y="0"/>
            <a:chExt cx="12192000" cy="6858000"/>
          </a:xfrm>
        </p:grpSpPr>
        <p:sp>
          <p:nvSpPr>
            <p:cNvPr id="11" name="Google Shape;11;p1"/>
            <p:cNvSpPr/>
            <p:nvPr/>
          </p:nvSpPr>
          <p:spPr>
            <a:xfrm>
              <a:off x="0" y="0"/>
              <a:ext cx="12192000" cy="6858000"/>
            </a:xfrm>
            <a:prstGeom prst="rect">
              <a:avLst/>
            </a:prstGeom>
            <a:blipFill rotWithShape="1">
              <a:blip r:embed="rId1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
            <p:cNvSpPr/>
            <p:nvPr/>
          </p:nvSpPr>
          <p:spPr>
            <a:xfrm>
              <a:off x="0" y="2667000"/>
              <a:ext cx="4191000" cy="4191000"/>
            </a:xfrm>
            <a:prstGeom prst="ellipse">
              <a:avLst/>
            </a:prstGeom>
            <a:gradFill>
              <a:gsLst>
                <a:gs pos="0">
                  <a:srgbClr val="9B6BF2">
                    <a:alpha val="10196"/>
                  </a:srgbClr>
                </a:gs>
                <a:gs pos="36000">
                  <a:srgbClr val="9B6BF2">
                    <a:alpha val="9019"/>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
            <p:cNvSpPr/>
            <p:nvPr/>
          </p:nvSpPr>
          <p:spPr>
            <a:xfrm>
              <a:off x="0" y="2895600"/>
              <a:ext cx="2362200" cy="2362200"/>
            </a:xfrm>
            <a:prstGeom prst="ellipse">
              <a:avLst/>
            </a:prstGeom>
            <a:gradFill>
              <a:gsLst>
                <a:gs pos="0">
                  <a:srgbClr val="9B6BF2">
                    <a:alpha val="7058"/>
                  </a:srgbClr>
                </a:gs>
                <a:gs pos="36000">
                  <a:srgbClr val="9B6BF2">
                    <a:alpha val="7058"/>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
            <p:cNvSpPr/>
            <p:nvPr/>
          </p:nvSpPr>
          <p:spPr>
            <a:xfrm>
              <a:off x="8609012" y="5867400"/>
              <a:ext cx="990600" cy="990600"/>
            </a:xfrm>
            <a:prstGeom prst="ellipse">
              <a:avLst/>
            </a:prstGeom>
            <a:gradFill>
              <a:gsLst>
                <a:gs pos="0">
                  <a:srgbClr val="9B6BF2">
                    <a:alpha val="12941"/>
                  </a:srgbClr>
                </a:gs>
                <a:gs pos="36000">
                  <a:srgbClr val="9B6BF2">
                    <a:alpha val="5882"/>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
            <p:cNvSpPr/>
            <p:nvPr/>
          </p:nvSpPr>
          <p:spPr>
            <a:xfrm>
              <a:off x="8609012" y="1676400"/>
              <a:ext cx="2819400" cy="2819400"/>
            </a:xfrm>
            <a:prstGeom prst="ellipse">
              <a:avLst/>
            </a:prstGeom>
            <a:gradFill>
              <a:gsLst>
                <a:gs pos="0">
                  <a:srgbClr val="9B6BF2">
                    <a:alpha val="5882"/>
                  </a:srgbClr>
                </a:gs>
                <a:gs pos="36000">
                  <a:srgbClr val="9B6BF2">
                    <a:alpha val="5098"/>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
            <p:cNvSpPr/>
            <p:nvPr/>
          </p:nvSpPr>
          <p:spPr>
            <a:xfrm>
              <a:off x="7999412" y="8464"/>
              <a:ext cx="1600200" cy="1600200"/>
            </a:xfrm>
            <a:prstGeom prst="ellipse">
              <a:avLst/>
            </a:prstGeom>
            <a:gradFill>
              <a:gsLst>
                <a:gs pos="0">
                  <a:srgbClr val="9B6BF2">
                    <a:alpha val="12941"/>
                  </a:srgbClr>
                </a:gs>
                <a:gs pos="36000">
                  <a:srgbClr val="9B6BF2">
                    <a:alpha val="5882"/>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 name="Google Shape;19;p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 name="Google Shape;20;p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1" name="Google Shape;21;p1"/>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lnSpc>
                <a:spcPct val="100000"/>
              </a:lnSpc>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lnSpc>
                <a:spcPct val="100000"/>
              </a:lnSpc>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2" name="Google Shape;22;p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3" name="Google Shape;23;p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 name="Google Shape;24;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9"/>
          <p:cNvSpPr txBox="1">
            <a:spLocks noGrp="1"/>
          </p:cNvSpPr>
          <p:nvPr>
            <p:ph type="ctrTitle"/>
          </p:nvPr>
        </p:nvSpPr>
        <p:spPr>
          <a:xfrm>
            <a:off x="1657300" y="3577589"/>
            <a:ext cx="8825658" cy="2677648"/>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lt2"/>
              </a:buClr>
              <a:buSzPts val="5400"/>
              <a:buFont typeface="Times New Roman"/>
              <a:buNone/>
            </a:pPr>
            <a:r>
              <a:rPr lang="en-IN" b="1" dirty="0">
                <a:latin typeface="Times New Roman"/>
                <a:ea typeface="Times New Roman"/>
                <a:cs typeface="Times New Roman"/>
                <a:sym typeface="Times New Roman"/>
              </a:rPr>
              <a:t>Mid-Term Evaluation</a:t>
            </a:r>
            <a:br>
              <a:rPr lang="en-IN" dirty="0">
                <a:latin typeface="Times New Roman"/>
                <a:ea typeface="Times New Roman"/>
                <a:cs typeface="Times New Roman"/>
                <a:sym typeface="Times New Roman"/>
              </a:rPr>
            </a:br>
            <a:r>
              <a:rPr lang="en-IN" b="1" dirty="0">
                <a:latin typeface="Times New Roman"/>
                <a:ea typeface="Times New Roman"/>
                <a:cs typeface="Times New Roman"/>
                <a:sym typeface="Times New Roman"/>
              </a:rPr>
              <a:t>&lt;Title of Mini Project&gt;</a:t>
            </a:r>
            <a:br>
              <a:rPr lang="en-IN" b="1" dirty="0">
                <a:latin typeface="Times New Roman"/>
                <a:ea typeface="Times New Roman"/>
                <a:cs typeface="Times New Roman"/>
                <a:sym typeface="Times New Roman"/>
              </a:rPr>
            </a:br>
            <a:br>
              <a:rPr lang="en-IN" b="1" dirty="0">
                <a:latin typeface="Times New Roman"/>
                <a:ea typeface="Times New Roman"/>
                <a:cs typeface="Times New Roman"/>
                <a:sym typeface="Times New Roman"/>
              </a:rPr>
            </a:br>
            <a:br>
              <a:rPr lang="en-IN" b="1" dirty="0">
                <a:latin typeface="Times New Roman"/>
                <a:ea typeface="Times New Roman"/>
                <a:cs typeface="Times New Roman"/>
                <a:sym typeface="Times New Roman"/>
              </a:rPr>
            </a:br>
            <a:br>
              <a:rPr lang="en-IN" b="1" dirty="0">
                <a:latin typeface="Times New Roman"/>
                <a:ea typeface="Times New Roman"/>
                <a:cs typeface="Times New Roman"/>
                <a:sym typeface="Times New Roman"/>
              </a:rPr>
            </a:br>
            <a:br>
              <a:rPr lang="en-IN" b="1" dirty="0">
                <a:latin typeface="Times New Roman"/>
                <a:ea typeface="Times New Roman"/>
                <a:cs typeface="Times New Roman"/>
                <a:sym typeface="Times New Roman"/>
              </a:rPr>
            </a:br>
            <a:r>
              <a:rPr lang="en-IN" sz="3600" b="1" dirty="0" err="1">
                <a:latin typeface="Times New Roman"/>
                <a:ea typeface="Times New Roman"/>
                <a:cs typeface="Times New Roman"/>
                <a:sym typeface="Times New Roman"/>
              </a:rPr>
              <a:t>PneumoCheck</a:t>
            </a:r>
            <a:br>
              <a:rPr lang="en-IN" sz="3600" b="1" dirty="0">
                <a:latin typeface="Times New Roman"/>
                <a:ea typeface="Times New Roman"/>
                <a:cs typeface="Times New Roman"/>
                <a:sym typeface="Times New Roman"/>
              </a:rPr>
            </a:br>
            <a:br>
              <a:rPr lang="en-IN" sz="3600" b="1" dirty="0">
                <a:latin typeface="Times New Roman"/>
                <a:ea typeface="Times New Roman"/>
                <a:cs typeface="Times New Roman"/>
                <a:sym typeface="Times New Roman"/>
              </a:rPr>
            </a:br>
            <a:r>
              <a:rPr lang="en-IN" sz="2000" b="1" dirty="0">
                <a:latin typeface="Times New Roman"/>
                <a:ea typeface="Times New Roman"/>
                <a:cs typeface="Times New Roman"/>
                <a:sym typeface="Times New Roman"/>
              </a:rPr>
              <a:t>Kush Chauhan          01</a:t>
            </a:r>
            <a:br>
              <a:rPr lang="en-IN" sz="2000" b="1" dirty="0">
                <a:latin typeface="Times New Roman"/>
                <a:ea typeface="Times New Roman"/>
                <a:cs typeface="Times New Roman"/>
                <a:sym typeface="Times New Roman"/>
              </a:rPr>
            </a:br>
            <a:r>
              <a:rPr lang="en-IN" sz="2000" b="1" dirty="0">
                <a:latin typeface="Times New Roman"/>
                <a:ea typeface="Times New Roman"/>
                <a:cs typeface="Times New Roman"/>
                <a:sym typeface="Times New Roman"/>
              </a:rPr>
              <a:t>Piyush </a:t>
            </a:r>
            <a:r>
              <a:rPr lang="en-IN" sz="2000" b="1" dirty="0" err="1">
                <a:latin typeface="Times New Roman"/>
                <a:ea typeface="Times New Roman"/>
                <a:cs typeface="Times New Roman"/>
                <a:sym typeface="Times New Roman"/>
              </a:rPr>
              <a:t>Framewalla</a:t>
            </a:r>
            <a:r>
              <a:rPr lang="en-IN" sz="2000" b="1" dirty="0">
                <a:latin typeface="Times New Roman"/>
                <a:ea typeface="Times New Roman"/>
                <a:cs typeface="Times New Roman"/>
                <a:sym typeface="Times New Roman"/>
              </a:rPr>
              <a:t>   06</a:t>
            </a:r>
            <a:br>
              <a:rPr lang="en-IN" sz="2000" dirty="0">
                <a:latin typeface="Times New Roman"/>
                <a:ea typeface="Times New Roman"/>
                <a:cs typeface="Times New Roman"/>
                <a:sym typeface="Times New Roman"/>
              </a:rPr>
            </a:br>
            <a:r>
              <a:rPr lang="en-IN" sz="2000" b="1" dirty="0">
                <a:latin typeface="Times New Roman"/>
                <a:ea typeface="Times New Roman"/>
                <a:cs typeface="Times New Roman"/>
                <a:sym typeface="Times New Roman"/>
              </a:rPr>
              <a:t>Shon </a:t>
            </a:r>
            <a:r>
              <a:rPr lang="en-IN" sz="2000" b="1" dirty="0" err="1">
                <a:latin typeface="Times New Roman"/>
                <a:ea typeface="Times New Roman"/>
                <a:cs typeface="Times New Roman"/>
                <a:sym typeface="Times New Roman"/>
              </a:rPr>
              <a:t>Ghonsal</a:t>
            </a:r>
            <a:r>
              <a:rPr lang="en-IN" sz="2000" b="1" dirty="0">
                <a:latin typeface="Times New Roman"/>
                <a:ea typeface="Times New Roman"/>
                <a:cs typeface="Times New Roman"/>
                <a:sym typeface="Times New Roman"/>
              </a:rPr>
              <a:t>            21</a:t>
            </a:r>
            <a:br>
              <a:rPr lang="en-IN" sz="2000" dirty="0">
                <a:latin typeface="Times New Roman"/>
                <a:ea typeface="Times New Roman"/>
                <a:cs typeface="Times New Roman"/>
                <a:sym typeface="Times New Roman"/>
              </a:rPr>
            </a:br>
            <a:r>
              <a:rPr lang="en-IN" sz="2000" b="1" dirty="0">
                <a:latin typeface="Times New Roman"/>
                <a:ea typeface="Times New Roman"/>
                <a:cs typeface="Times New Roman"/>
                <a:sym typeface="Times New Roman"/>
              </a:rPr>
              <a:t>Rajan Jha                  22</a:t>
            </a:r>
            <a:br>
              <a:rPr lang="en-IN" sz="2000" dirty="0">
                <a:latin typeface="Times New Roman"/>
                <a:ea typeface="Times New Roman"/>
                <a:cs typeface="Times New Roman"/>
                <a:sym typeface="Times New Roman"/>
              </a:rPr>
            </a:br>
            <a:br>
              <a:rPr lang="en-IN" dirty="0">
                <a:latin typeface="Times New Roman"/>
                <a:ea typeface="Times New Roman"/>
                <a:cs typeface="Times New Roman"/>
                <a:sym typeface="Times New Roman"/>
              </a:rPr>
            </a:br>
            <a:endParaRPr dirty="0">
              <a:latin typeface="Times New Roman"/>
              <a:ea typeface="Times New Roman"/>
              <a:cs typeface="Times New Roman"/>
              <a:sym typeface="Times New Roman"/>
            </a:endParaRPr>
          </a:p>
        </p:txBody>
      </p:sp>
      <p:sp>
        <p:nvSpPr>
          <p:cNvPr id="254" name="Google Shape;254;p19"/>
          <p:cNvSpPr txBox="1">
            <a:spLocks noGrp="1"/>
          </p:cNvSpPr>
          <p:nvPr>
            <p:ph type="subTitle" idx="1"/>
          </p:nvPr>
        </p:nvSpPr>
        <p:spPr>
          <a:xfrm>
            <a:off x="1657300" y="4700245"/>
            <a:ext cx="8825658" cy="984118"/>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100000"/>
              </a:lnSpc>
              <a:spcBef>
                <a:spcPts val="0"/>
              </a:spcBef>
              <a:spcAft>
                <a:spcPts val="0"/>
              </a:spcAft>
              <a:buSzPct val="79999"/>
              <a:buNone/>
            </a:pPr>
            <a:r>
              <a:rPr lang="en-IN" sz="2100" b="1" dirty="0">
                <a:latin typeface="Times New Roman"/>
                <a:ea typeface="Times New Roman"/>
                <a:cs typeface="Times New Roman"/>
                <a:sym typeface="Times New Roman"/>
              </a:rPr>
              <a:t>GUIDE</a:t>
            </a:r>
            <a:r>
              <a:rPr lang="en-IN" sz="2600" b="1" dirty="0">
                <a:latin typeface="Times New Roman"/>
                <a:ea typeface="Times New Roman"/>
                <a:cs typeface="Times New Roman"/>
                <a:sym typeface="Times New Roman"/>
              </a:rPr>
              <a:t> </a:t>
            </a:r>
            <a:endParaRPr dirty="0"/>
          </a:p>
          <a:p>
            <a:pPr marL="0" lvl="0" indent="0" algn="ctr" rtl="0">
              <a:lnSpc>
                <a:spcPct val="100000"/>
              </a:lnSpc>
              <a:spcBef>
                <a:spcPts val="1000"/>
              </a:spcBef>
              <a:spcAft>
                <a:spcPts val="0"/>
              </a:spcAft>
              <a:buSzPct val="79999"/>
              <a:buNone/>
            </a:pPr>
            <a:r>
              <a:rPr lang="en-IN" b="1" dirty="0">
                <a:latin typeface="Times New Roman"/>
                <a:ea typeface="Times New Roman"/>
                <a:cs typeface="Times New Roman"/>
                <a:sym typeface="Times New Roman"/>
              </a:rPr>
              <a:t>Ms. Shree Jaiswal</a:t>
            </a:r>
            <a:endParaRPr dirty="0"/>
          </a:p>
          <a:p>
            <a:pPr marL="0" lvl="0" indent="0" algn="ctr" rtl="0">
              <a:lnSpc>
                <a:spcPct val="100000"/>
              </a:lnSpc>
              <a:spcBef>
                <a:spcPts val="1000"/>
              </a:spcBef>
              <a:spcAft>
                <a:spcPts val="0"/>
              </a:spcAft>
              <a:buSzPct val="79999"/>
              <a:buNone/>
            </a:pPr>
            <a:r>
              <a:rPr lang="en-IN" b="1" dirty="0">
                <a:latin typeface="Times New Roman"/>
                <a:ea typeface="Times New Roman"/>
                <a:cs typeface="Times New Roman"/>
                <a:sym typeface="Times New Roman"/>
              </a:rPr>
              <a:t>DESIGNATION</a:t>
            </a:r>
            <a:endParaRPr b="1" dirty="0">
              <a:latin typeface="Times New Roman"/>
              <a:ea typeface="Times New Roman"/>
              <a:cs typeface="Times New Roman"/>
              <a:sym typeface="Times New Roman"/>
            </a:endParaRPr>
          </a:p>
        </p:txBody>
      </p:sp>
      <p:pic>
        <p:nvPicPr>
          <p:cNvPr id="255" name="Google Shape;255;p19" descr="https://lh5.googleusercontent.com/CI07K-AkYZFVadiwYjeWg2gbycVxJpHJ3yQbvbluVjMGffFKOL3OXqhrodo8DIv6KLOSo-6P401kRjEcmfqYvyVwDDqFXwE9SZCTo6FKg1uB6SWL2iLWkLgHGaUtJzOYT_C4yqS_wFX9nrQSL5I"/>
          <p:cNvPicPr preferRelativeResize="0"/>
          <p:nvPr/>
        </p:nvPicPr>
        <p:blipFill rotWithShape="1">
          <a:blip r:embed="rId3">
            <a:alphaModFix/>
          </a:blip>
          <a:srcRect/>
          <a:stretch/>
        </p:blipFill>
        <p:spPr>
          <a:xfrm>
            <a:off x="779518" y="742278"/>
            <a:ext cx="1148918" cy="1199310"/>
          </a:xfrm>
          <a:prstGeom prst="rect">
            <a:avLst/>
          </a:prstGeom>
          <a:noFill/>
          <a:ln>
            <a:noFill/>
          </a:ln>
        </p:spPr>
      </p:pic>
      <p:sp>
        <p:nvSpPr>
          <p:cNvPr id="256" name="Google Shape;256;p19"/>
          <p:cNvSpPr/>
          <p:nvPr/>
        </p:nvSpPr>
        <p:spPr>
          <a:xfrm>
            <a:off x="1928436" y="581333"/>
            <a:ext cx="8283387" cy="206210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1" i="0" u="none" strike="noStrike" cap="none" dirty="0">
                <a:solidFill>
                  <a:schemeClr val="lt1"/>
                </a:solidFill>
                <a:latin typeface="Times New Roman"/>
                <a:ea typeface="Times New Roman"/>
                <a:cs typeface="Times New Roman"/>
                <a:sym typeface="Times New Roman"/>
              </a:rPr>
              <a:t>St. Francis Institute of Technology</a:t>
            </a:r>
            <a:endParaRPr sz="1800" b="0" i="0" u="none" strike="noStrike" cap="none"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IN" sz="1800" b="0" i="0" u="none" strike="noStrike" cap="none" dirty="0">
                <a:solidFill>
                  <a:schemeClr val="lt1"/>
                </a:solidFill>
                <a:latin typeface="Times New Roman"/>
                <a:ea typeface="Times New Roman"/>
                <a:cs typeface="Times New Roman"/>
                <a:sym typeface="Times New Roman"/>
              </a:rPr>
              <a:t>AI-ML in Healthcare </a:t>
            </a:r>
            <a:endParaRPr sz="1800" b="0" i="0" u="none" strike="noStrike" cap="none" dirty="0">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dirty="0">
                <a:solidFill>
                  <a:schemeClr val="lt1"/>
                </a:solidFill>
                <a:latin typeface="Times New Roman"/>
                <a:ea typeface="Times New Roman"/>
                <a:cs typeface="Times New Roman"/>
                <a:sym typeface="Times New Roman"/>
              </a:rPr>
              <a:t>Mini Project </a:t>
            </a:r>
            <a:endParaRPr dirty="0"/>
          </a:p>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dirty="0">
                <a:solidFill>
                  <a:schemeClr val="lt1"/>
                </a:solidFill>
                <a:latin typeface="Times New Roman"/>
                <a:ea typeface="Times New Roman"/>
                <a:cs typeface="Times New Roman"/>
                <a:sym typeface="Times New Roman"/>
              </a:rPr>
              <a:t>Sem VII</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br>
              <a:rPr lang="en-IN" sz="1800" b="0" i="0" u="none" strike="noStrike" cap="none" dirty="0">
                <a:solidFill>
                  <a:schemeClr val="lt1"/>
                </a:solidFill>
                <a:latin typeface="Century Gothic"/>
                <a:ea typeface="Century Gothic"/>
                <a:cs typeface="Century Gothic"/>
                <a:sym typeface="Century Gothic"/>
              </a:rPr>
            </a:br>
            <a:endParaRPr sz="1800" b="0" i="0" u="none" strike="noStrike" cap="none" dirty="0">
              <a:solidFill>
                <a:schemeClr val="lt1"/>
              </a:solidFill>
              <a:latin typeface="Century Gothic"/>
              <a:ea typeface="Century Gothic"/>
              <a:cs typeface="Century Gothic"/>
              <a:sym typeface="Century Gothic"/>
            </a:endParaRPr>
          </a:p>
        </p:txBody>
      </p:sp>
      <p:sp>
        <p:nvSpPr>
          <p:cNvPr id="258" name="Google Shape;258;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1">
            <a:extLst>
              <a:ext uri="{FF2B5EF4-FFF2-40B4-BE49-F238E27FC236}">
                <a16:creationId xmlns:a16="http://schemas.microsoft.com/office/drawing/2014/main" id="{6BF749FD-E76F-FC9D-EFBA-49DC25E38C2D}"/>
              </a:ext>
            </a:extLst>
          </p:cNvPr>
          <p:cNvSpPr/>
          <p:nvPr/>
        </p:nvSpPr>
        <p:spPr>
          <a:xfrm>
            <a:off x="922636" y="2386115"/>
            <a:ext cx="2357892" cy="2449836"/>
          </a:xfrm>
          <a:prstGeom prst="roundRect">
            <a:avLst>
              <a:gd name="adj" fmla="val 3995"/>
            </a:avLst>
          </a:prstGeom>
          <a:solidFill>
            <a:srgbClr val="542C49"/>
          </a:solidFill>
          <a:ln w="15240">
            <a:solidFill>
              <a:srgbClr val="6D4562"/>
            </a:solidFill>
            <a:prstDash val="solid"/>
          </a:ln>
        </p:spPr>
      </p:sp>
      <p:sp>
        <p:nvSpPr>
          <p:cNvPr id="2" name="Slide Number Placeholder 1">
            <a:extLst>
              <a:ext uri="{FF2B5EF4-FFF2-40B4-BE49-F238E27FC236}">
                <a16:creationId xmlns:a16="http://schemas.microsoft.com/office/drawing/2014/main" id="{6C0E372B-D42F-58E3-6895-2109666481F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10</a:t>
            </a:fld>
            <a:endParaRPr lang="en-IN"/>
          </a:p>
        </p:txBody>
      </p:sp>
      <p:sp>
        <p:nvSpPr>
          <p:cNvPr id="5" name="Text 0">
            <a:extLst>
              <a:ext uri="{FF2B5EF4-FFF2-40B4-BE49-F238E27FC236}">
                <a16:creationId xmlns:a16="http://schemas.microsoft.com/office/drawing/2014/main" id="{734779AB-DDD8-ED1E-01A0-C82C756C7206}"/>
              </a:ext>
            </a:extLst>
          </p:cNvPr>
          <p:cNvSpPr/>
          <p:nvPr/>
        </p:nvSpPr>
        <p:spPr>
          <a:xfrm>
            <a:off x="302311" y="591934"/>
            <a:ext cx="5972783" cy="1143000"/>
          </a:xfrm>
          <a:prstGeom prst="rect">
            <a:avLst/>
          </a:prstGeom>
          <a:noFill/>
          <a:ln/>
        </p:spPr>
        <p:txBody>
          <a:bodyPr wrap="square" lIns="0" tIns="0" rIns="0" bIns="0" rtlCol="0" anchor="t"/>
          <a:lstStyle/>
          <a:p>
            <a:pPr>
              <a:lnSpc>
                <a:spcPts val="4500"/>
              </a:lnSpc>
            </a:pPr>
            <a:r>
              <a:rPr lang="en-US" sz="3583" dirty="0">
                <a:solidFill>
                  <a:srgbClr val="542C49"/>
                </a:solidFill>
                <a:latin typeface="Prompt Medium" pitchFamily="34" charset="0"/>
                <a:ea typeface="Prompt Medium" pitchFamily="34" charset="-122"/>
                <a:cs typeface="Prompt Medium" pitchFamily="34" charset="-120"/>
              </a:rPr>
              <a:t>Web-based Graphical User Interface</a:t>
            </a:r>
            <a:endParaRPr lang="en-US" sz="3583" dirty="0">
              <a:solidFill>
                <a:srgbClr val="542C49"/>
              </a:solidFill>
            </a:endParaRPr>
          </a:p>
        </p:txBody>
      </p:sp>
      <p:sp>
        <p:nvSpPr>
          <p:cNvPr id="7" name="Text 2">
            <a:extLst>
              <a:ext uri="{FF2B5EF4-FFF2-40B4-BE49-F238E27FC236}">
                <a16:creationId xmlns:a16="http://schemas.microsoft.com/office/drawing/2014/main" id="{6F273A0D-46DB-5ED9-655C-4BECEB4EE550}"/>
              </a:ext>
            </a:extLst>
          </p:cNvPr>
          <p:cNvSpPr/>
          <p:nvPr/>
        </p:nvSpPr>
        <p:spPr>
          <a:xfrm>
            <a:off x="954810" y="2538142"/>
            <a:ext cx="2114922" cy="285750"/>
          </a:xfrm>
          <a:prstGeom prst="rect">
            <a:avLst/>
          </a:prstGeom>
          <a:noFill/>
          <a:ln/>
        </p:spPr>
        <p:txBody>
          <a:bodyPr wrap="none" lIns="0" tIns="0" rIns="0" bIns="0" rtlCol="0" anchor="t"/>
          <a:lstStyle/>
          <a:p>
            <a:pPr>
              <a:lnSpc>
                <a:spcPts val="2250"/>
              </a:lnSpc>
              <a:buClr>
                <a:schemeClr val="bg1"/>
              </a:buClr>
            </a:pPr>
            <a:r>
              <a:rPr lang="en-US" sz="2000" b="1" dirty="0">
                <a:solidFill>
                  <a:schemeClr val="bg1"/>
                </a:solidFill>
                <a:latin typeface="Prompt Medium" pitchFamily="34" charset="0"/>
                <a:ea typeface="Prompt Medium" pitchFamily="34" charset="-122"/>
                <a:cs typeface="Prompt Medium" pitchFamily="34" charset="-120"/>
              </a:rPr>
              <a:t>Image</a:t>
            </a:r>
            <a:r>
              <a:rPr lang="en-US" sz="2000" dirty="0">
                <a:solidFill>
                  <a:schemeClr val="bg1"/>
                </a:solidFill>
                <a:latin typeface="Prompt Medium" pitchFamily="34" charset="0"/>
                <a:ea typeface="Prompt Medium" pitchFamily="34" charset="-122"/>
                <a:cs typeface="Prompt Medium" pitchFamily="34" charset="-120"/>
              </a:rPr>
              <a:t> </a:t>
            </a:r>
            <a:r>
              <a:rPr lang="en-US" sz="2000" b="1" dirty="0">
                <a:solidFill>
                  <a:schemeClr val="bg1"/>
                </a:solidFill>
                <a:latin typeface="Prompt Medium" pitchFamily="34" charset="0"/>
                <a:ea typeface="Prompt Medium" pitchFamily="34" charset="-122"/>
                <a:cs typeface="Prompt Medium" pitchFamily="34" charset="-120"/>
              </a:rPr>
              <a:t>Upload</a:t>
            </a:r>
            <a:endParaRPr lang="en-US" sz="2000" b="1" dirty="0">
              <a:solidFill>
                <a:schemeClr val="bg1"/>
              </a:solidFill>
            </a:endParaRPr>
          </a:p>
        </p:txBody>
      </p:sp>
      <p:sp>
        <p:nvSpPr>
          <p:cNvPr id="8" name="Text 3">
            <a:extLst>
              <a:ext uri="{FF2B5EF4-FFF2-40B4-BE49-F238E27FC236}">
                <a16:creationId xmlns:a16="http://schemas.microsoft.com/office/drawing/2014/main" id="{6CE3ACC3-0E90-B98D-70DF-2B8CDEDCF1BD}"/>
              </a:ext>
            </a:extLst>
          </p:cNvPr>
          <p:cNvSpPr/>
          <p:nvPr/>
        </p:nvSpPr>
        <p:spPr>
          <a:xfrm>
            <a:off x="1014689" y="2979123"/>
            <a:ext cx="2121103" cy="987623"/>
          </a:xfrm>
          <a:prstGeom prst="rect">
            <a:avLst/>
          </a:prstGeom>
          <a:noFill/>
          <a:ln/>
        </p:spPr>
        <p:txBody>
          <a:bodyPr wrap="square" lIns="0" tIns="0" rIns="0" bIns="0" rtlCol="0" anchor="t"/>
          <a:lstStyle/>
          <a:p>
            <a:pPr>
              <a:lnSpc>
                <a:spcPts val="2583"/>
              </a:lnSpc>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Medical professionals can upload lungs images directly through the web interface</a:t>
            </a:r>
            <a:r>
              <a:rPr lang="en-US" sz="2000" dirty="0">
                <a:solidFill>
                  <a:schemeClr val="bg1"/>
                </a:solidFill>
                <a:latin typeface="Mukta Light" pitchFamily="34" charset="0"/>
                <a:ea typeface="Mukta Light" pitchFamily="34" charset="-122"/>
                <a:cs typeface="Mukta Light" pitchFamily="34" charset="-120"/>
              </a:rPr>
              <a:t>.</a:t>
            </a:r>
            <a:endParaRPr lang="en-US" sz="2000" dirty="0">
              <a:solidFill>
                <a:schemeClr val="bg1"/>
              </a:solidFill>
            </a:endParaRPr>
          </a:p>
        </p:txBody>
      </p:sp>
      <p:sp>
        <p:nvSpPr>
          <p:cNvPr id="19" name="Shape 1">
            <a:extLst>
              <a:ext uri="{FF2B5EF4-FFF2-40B4-BE49-F238E27FC236}">
                <a16:creationId xmlns:a16="http://schemas.microsoft.com/office/drawing/2014/main" id="{5FCCCC4F-9740-025F-EB4B-E4FBE6EAC03B}"/>
              </a:ext>
            </a:extLst>
          </p:cNvPr>
          <p:cNvSpPr/>
          <p:nvPr/>
        </p:nvSpPr>
        <p:spPr>
          <a:xfrm>
            <a:off x="355693" y="2454902"/>
            <a:ext cx="462856" cy="462856"/>
          </a:xfrm>
          <a:prstGeom prst="roundRect">
            <a:avLst>
              <a:gd name="adj" fmla="val 18669"/>
            </a:avLst>
          </a:prstGeom>
          <a:solidFill>
            <a:srgbClr val="542C49"/>
          </a:solidFill>
          <a:ln w="15240">
            <a:solidFill>
              <a:srgbClr val="6D4562"/>
            </a:solidFill>
            <a:prstDash val="solid"/>
          </a:ln>
        </p:spPr>
      </p:sp>
      <p:sp>
        <p:nvSpPr>
          <p:cNvPr id="20" name="Text 2">
            <a:extLst>
              <a:ext uri="{FF2B5EF4-FFF2-40B4-BE49-F238E27FC236}">
                <a16:creationId xmlns:a16="http://schemas.microsoft.com/office/drawing/2014/main" id="{9BBB6E6A-F3DE-9E59-985B-8BB2D0D3B568}"/>
              </a:ext>
            </a:extLst>
          </p:cNvPr>
          <p:cNvSpPr/>
          <p:nvPr/>
        </p:nvSpPr>
        <p:spPr>
          <a:xfrm>
            <a:off x="535775" y="2549160"/>
            <a:ext cx="102593" cy="274340"/>
          </a:xfrm>
          <a:prstGeom prst="rect">
            <a:avLst/>
          </a:prstGeom>
          <a:noFill/>
          <a:ln/>
        </p:spPr>
        <p:txBody>
          <a:bodyPr wrap="none" lIns="0" tIns="0" rIns="0" bIns="0" rtlCol="0" anchor="t"/>
          <a:lstStyle/>
          <a:p>
            <a:pPr algn="ctr">
              <a:lnSpc>
                <a:spcPts val="2125"/>
              </a:lnSpc>
            </a:pPr>
            <a:r>
              <a:rPr lang="en-US" sz="2125" dirty="0">
                <a:solidFill>
                  <a:srgbClr val="DAD8E9"/>
                </a:solidFill>
                <a:latin typeface="Prompt Medium" pitchFamily="34" charset="0"/>
                <a:ea typeface="Prompt Medium" pitchFamily="34" charset="-122"/>
                <a:cs typeface="Prompt Medium" pitchFamily="34" charset="-120"/>
              </a:rPr>
              <a:t>1</a:t>
            </a:r>
            <a:endParaRPr lang="en-US" sz="2125" dirty="0"/>
          </a:p>
        </p:txBody>
      </p:sp>
      <p:pic>
        <p:nvPicPr>
          <p:cNvPr id="29" name="Graphic 28" descr="Computer">
            <a:extLst>
              <a:ext uri="{FF2B5EF4-FFF2-40B4-BE49-F238E27FC236}">
                <a16:creationId xmlns:a16="http://schemas.microsoft.com/office/drawing/2014/main" id="{A76ABF94-32DE-B2CE-AE8F-2C5055875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80528" y="-318257"/>
            <a:ext cx="9207809" cy="9207809"/>
          </a:xfrm>
          <a:prstGeom prst="rect">
            <a:avLst/>
          </a:prstGeom>
        </p:spPr>
      </p:pic>
      <p:pic>
        <p:nvPicPr>
          <p:cNvPr id="31" name="Picture 30">
            <a:extLst>
              <a:ext uri="{FF2B5EF4-FFF2-40B4-BE49-F238E27FC236}">
                <a16:creationId xmlns:a16="http://schemas.microsoft.com/office/drawing/2014/main" id="{8E8F3869-8D4A-A41A-3365-D5B85D68FAD0}"/>
              </a:ext>
            </a:extLst>
          </p:cNvPr>
          <p:cNvPicPr>
            <a:picLocks noChangeAspect="1"/>
          </p:cNvPicPr>
          <p:nvPr/>
        </p:nvPicPr>
        <p:blipFill>
          <a:blip r:embed="rId4"/>
          <a:srcRect/>
          <a:stretch/>
        </p:blipFill>
        <p:spPr>
          <a:xfrm>
            <a:off x="4072379" y="2195877"/>
            <a:ext cx="4571999" cy="2984828"/>
          </a:xfrm>
          <a:prstGeom prst="rect">
            <a:avLst/>
          </a:prstGeom>
        </p:spPr>
      </p:pic>
    </p:spTree>
    <p:extLst>
      <p:ext uri="{BB962C8B-B14F-4D97-AF65-F5344CB8AC3E}">
        <p14:creationId xmlns:p14="http://schemas.microsoft.com/office/powerpoint/2010/main" val="2183667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A1FB3-52E6-2ADF-8DEC-8C5DEDA395A8}"/>
            </a:ext>
          </a:extLst>
        </p:cNvPr>
        <p:cNvGrpSpPr/>
        <p:nvPr/>
      </p:nvGrpSpPr>
      <p:grpSpPr>
        <a:xfrm>
          <a:off x="0" y="0"/>
          <a:ext cx="0" cy="0"/>
          <a:chOff x="0" y="0"/>
          <a:chExt cx="0" cy="0"/>
        </a:xfrm>
      </p:grpSpPr>
      <p:sp>
        <p:nvSpPr>
          <p:cNvPr id="25" name="Shape 4">
            <a:extLst>
              <a:ext uri="{FF2B5EF4-FFF2-40B4-BE49-F238E27FC236}">
                <a16:creationId xmlns:a16="http://schemas.microsoft.com/office/drawing/2014/main" id="{E5579CC4-84B1-881F-AC77-59CF7D884DAA}"/>
              </a:ext>
            </a:extLst>
          </p:cNvPr>
          <p:cNvSpPr/>
          <p:nvPr/>
        </p:nvSpPr>
        <p:spPr>
          <a:xfrm>
            <a:off x="758057" y="2473208"/>
            <a:ext cx="2995696" cy="2230054"/>
          </a:xfrm>
          <a:prstGeom prst="roundRect">
            <a:avLst>
              <a:gd name="adj" fmla="val 3995"/>
            </a:avLst>
          </a:prstGeom>
          <a:solidFill>
            <a:srgbClr val="542C49"/>
          </a:solidFill>
          <a:ln w="15240">
            <a:solidFill>
              <a:srgbClr val="6D4562"/>
            </a:solidFill>
            <a:prstDash val="solid"/>
          </a:ln>
        </p:spPr>
        <p:txBody>
          <a:bodyPr/>
          <a:lstStyle/>
          <a:p>
            <a:endParaRPr lang="en-IN" dirty="0"/>
          </a:p>
        </p:txBody>
      </p:sp>
      <p:sp>
        <p:nvSpPr>
          <p:cNvPr id="2" name="Slide Number Placeholder 1">
            <a:extLst>
              <a:ext uri="{FF2B5EF4-FFF2-40B4-BE49-F238E27FC236}">
                <a16:creationId xmlns:a16="http://schemas.microsoft.com/office/drawing/2014/main" id="{6B0D9DB4-14EC-0A6E-B98E-50123CAA68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11</a:t>
            </a:fld>
            <a:endParaRPr lang="en-IN"/>
          </a:p>
        </p:txBody>
      </p:sp>
      <p:sp>
        <p:nvSpPr>
          <p:cNvPr id="5" name="Text 0">
            <a:extLst>
              <a:ext uri="{FF2B5EF4-FFF2-40B4-BE49-F238E27FC236}">
                <a16:creationId xmlns:a16="http://schemas.microsoft.com/office/drawing/2014/main" id="{B2E950F0-4F8E-4CED-034E-2A6325EC3E18}"/>
              </a:ext>
            </a:extLst>
          </p:cNvPr>
          <p:cNvSpPr/>
          <p:nvPr/>
        </p:nvSpPr>
        <p:spPr>
          <a:xfrm>
            <a:off x="302311" y="591934"/>
            <a:ext cx="5972783" cy="1143000"/>
          </a:xfrm>
          <a:prstGeom prst="rect">
            <a:avLst/>
          </a:prstGeom>
          <a:noFill/>
          <a:ln/>
        </p:spPr>
        <p:txBody>
          <a:bodyPr wrap="square" lIns="0" tIns="0" rIns="0" bIns="0" rtlCol="0" anchor="t"/>
          <a:lstStyle/>
          <a:p>
            <a:pPr>
              <a:lnSpc>
                <a:spcPts val="4500"/>
              </a:lnSpc>
            </a:pPr>
            <a:r>
              <a:rPr lang="en-US" sz="3583" dirty="0">
                <a:solidFill>
                  <a:srgbClr val="542C49"/>
                </a:solidFill>
                <a:latin typeface="Prompt Medium" pitchFamily="34" charset="0"/>
                <a:ea typeface="Prompt Medium" pitchFamily="34" charset="-122"/>
                <a:cs typeface="Prompt Medium" pitchFamily="34" charset="-120"/>
              </a:rPr>
              <a:t>Web-based Graphical User Interface</a:t>
            </a:r>
            <a:endParaRPr lang="en-US" sz="3583" dirty="0">
              <a:solidFill>
                <a:srgbClr val="542C49"/>
              </a:solidFill>
            </a:endParaRPr>
          </a:p>
        </p:txBody>
      </p:sp>
      <p:sp>
        <p:nvSpPr>
          <p:cNvPr id="10" name="Text 5">
            <a:extLst>
              <a:ext uri="{FF2B5EF4-FFF2-40B4-BE49-F238E27FC236}">
                <a16:creationId xmlns:a16="http://schemas.microsoft.com/office/drawing/2014/main" id="{ECC6368A-B4B5-924B-F463-1D1252ECB483}"/>
              </a:ext>
            </a:extLst>
          </p:cNvPr>
          <p:cNvSpPr/>
          <p:nvPr/>
        </p:nvSpPr>
        <p:spPr>
          <a:xfrm>
            <a:off x="838259" y="2636886"/>
            <a:ext cx="2114922" cy="285750"/>
          </a:xfrm>
          <a:prstGeom prst="rect">
            <a:avLst/>
          </a:prstGeom>
          <a:noFill/>
          <a:ln/>
        </p:spPr>
        <p:txBody>
          <a:bodyPr wrap="none" lIns="0" tIns="0" rIns="0" bIns="0" rtlCol="0" anchor="t"/>
          <a:lstStyle/>
          <a:p>
            <a:pPr>
              <a:lnSpc>
                <a:spcPts val="2250"/>
              </a:lnSpc>
              <a:buClr>
                <a:schemeClr val="bg1"/>
              </a:buClr>
            </a:pPr>
            <a:r>
              <a:rPr lang="en-US" sz="2000" b="1" dirty="0">
                <a:solidFill>
                  <a:schemeClr val="bg1"/>
                </a:solidFill>
                <a:latin typeface="Prompt Medium" pitchFamily="34" charset="0"/>
                <a:ea typeface="Prompt Medium" pitchFamily="34" charset="-122"/>
                <a:cs typeface="Prompt Medium" pitchFamily="34" charset="-120"/>
              </a:rPr>
              <a:t>Analysis and Results</a:t>
            </a:r>
            <a:endParaRPr lang="en-US" sz="2000" b="1" dirty="0">
              <a:solidFill>
                <a:schemeClr val="bg1"/>
              </a:solidFill>
            </a:endParaRPr>
          </a:p>
        </p:txBody>
      </p:sp>
      <p:sp>
        <p:nvSpPr>
          <p:cNvPr id="11" name="Text 6">
            <a:extLst>
              <a:ext uri="{FF2B5EF4-FFF2-40B4-BE49-F238E27FC236}">
                <a16:creationId xmlns:a16="http://schemas.microsoft.com/office/drawing/2014/main" id="{7F2A419B-7080-6AF4-5ABD-D2A2CF877AD1}"/>
              </a:ext>
            </a:extLst>
          </p:cNvPr>
          <p:cNvSpPr/>
          <p:nvPr/>
        </p:nvSpPr>
        <p:spPr>
          <a:xfrm>
            <a:off x="838259" y="3086313"/>
            <a:ext cx="2815835" cy="1316832"/>
          </a:xfrm>
          <a:prstGeom prst="rect">
            <a:avLst/>
          </a:prstGeom>
          <a:noFill/>
          <a:ln/>
        </p:spPr>
        <p:txBody>
          <a:bodyPr wrap="square" lIns="0" tIns="0" rIns="0" bIns="0" rtlCol="0" anchor="t"/>
          <a:lstStyle/>
          <a:p>
            <a:pPr>
              <a:lnSpc>
                <a:spcPts val="2583"/>
              </a:lnSpc>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The system analyzes the uploaded image and displays the results in a user-friendly format</a:t>
            </a:r>
            <a:r>
              <a:rPr lang="en-US" sz="2000" dirty="0">
                <a:solidFill>
                  <a:srgbClr val="542C49"/>
                </a:solidFill>
                <a:latin typeface="Mukta Light" pitchFamily="34" charset="0"/>
                <a:ea typeface="Mukta Light" pitchFamily="34" charset="-122"/>
                <a:cs typeface="Mukta Light" pitchFamily="34" charset="-120"/>
              </a:rPr>
              <a:t>.</a:t>
            </a:r>
            <a:endParaRPr lang="en-US" sz="2000" dirty="0">
              <a:solidFill>
                <a:srgbClr val="542C49"/>
              </a:solidFill>
            </a:endParaRPr>
          </a:p>
        </p:txBody>
      </p:sp>
      <p:sp>
        <p:nvSpPr>
          <p:cNvPr id="21" name="Shape 5">
            <a:extLst>
              <a:ext uri="{FF2B5EF4-FFF2-40B4-BE49-F238E27FC236}">
                <a16:creationId xmlns:a16="http://schemas.microsoft.com/office/drawing/2014/main" id="{981D1ED7-A13B-BF37-6524-40AE9E289650}"/>
              </a:ext>
            </a:extLst>
          </p:cNvPr>
          <p:cNvSpPr/>
          <p:nvPr/>
        </p:nvSpPr>
        <p:spPr>
          <a:xfrm>
            <a:off x="229431" y="2502391"/>
            <a:ext cx="462856" cy="462856"/>
          </a:xfrm>
          <a:prstGeom prst="roundRect">
            <a:avLst>
              <a:gd name="adj" fmla="val 18669"/>
            </a:avLst>
          </a:prstGeom>
          <a:solidFill>
            <a:srgbClr val="542C49"/>
          </a:solidFill>
          <a:ln w="15240">
            <a:solidFill>
              <a:srgbClr val="6D4562"/>
            </a:solidFill>
            <a:prstDash val="solid"/>
          </a:ln>
        </p:spPr>
      </p:sp>
      <p:sp>
        <p:nvSpPr>
          <p:cNvPr id="22" name="Text 6">
            <a:extLst>
              <a:ext uri="{FF2B5EF4-FFF2-40B4-BE49-F238E27FC236}">
                <a16:creationId xmlns:a16="http://schemas.microsoft.com/office/drawing/2014/main" id="{EA35905C-6BED-7A15-535C-F46B8C6E7EC8}"/>
              </a:ext>
            </a:extLst>
          </p:cNvPr>
          <p:cNvSpPr/>
          <p:nvPr/>
        </p:nvSpPr>
        <p:spPr>
          <a:xfrm>
            <a:off x="380640" y="2596649"/>
            <a:ext cx="160437" cy="274340"/>
          </a:xfrm>
          <a:prstGeom prst="rect">
            <a:avLst/>
          </a:prstGeom>
          <a:noFill/>
          <a:ln/>
        </p:spPr>
        <p:txBody>
          <a:bodyPr wrap="none" lIns="0" tIns="0" rIns="0" bIns="0" rtlCol="0" anchor="t"/>
          <a:lstStyle/>
          <a:p>
            <a:pPr algn="ctr">
              <a:lnSpc>
                <a:spcPts val="2125"/>
              </a:lnSpc>
            </a:pPr>
            <a:r>
              <a:rPr lang="en-US" sz="2125" dirty="0">
                <a:solidFill>
                  <a:srgbClr val="DAD8E9"/>
                </a:solidFill>
                <a:latin typeface="Prompt Medium" pitchFamily="34" charset="0"/>
                <a:ea typeface="Prompt Medium" pitchFamily="34" charset="-122"/>
                <a:cs typeface="Prompt Medium" pitchFamily="34" charset="-120"/>
              </a:rPr>
              <a:t>2</a:t>
            </a:r>
            <a:endParaRPr lang="en-US" sz="2125" dirty="0"/>
          </a:p>
        </p:txBody>
      </p:sp>
      <p:pic>
        <p:nvPicPr>
          <p:cNvPr id="29" name="Graphic 28" descr="Computer">
            <a:extLst>
              <a:ext uri="{FF2B5EF4-FFF2-40B4-BE49-F238E27FC236}">
                <a16:creationId xmlns:a16="http://schemas.microsoft.com/office/drawing/2014/main" id="{7B4AFA70-5410-A1FC-07C7-910724DA4D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0657" y="-460318"/>
            <a:ext cx="8926750" cy="8926750"/>
          </a:xfrm>
          <a:prstGeom prst="rect">
            <a:avLst/>
          </a:prstGeom>
        </p:spPr>
      </p:pic>
      <p:pic>
        <p:nvPicPr>
          <p:cNvPr id="31" name="Picture 30">
            <a:extLst>
              <a:ext uri="{FF2B5EF4-FFF2-40B4-BE49-F238E27FC236}">
                <a16:creationId xmlns:a16="http://schemas.microsoft.com/office/drawing/2014/main" id="{3BEA7501-D039-84CB-A5A0-092D89412439}"/>
              </a:ext>
            </a:extLst>
          </p:cNvPr>
          <p:cNvPicPr>
            <a:picLocks noChangeAspect="1"/>
          </p:cNvPicPr>
          <p:nvPr/>
        </p:nvPicPr>
        <p:blipFill>
          <a:blip r:embed="rId4"/>
          <a:srcRect t="1009" b="5450"/>
          <a:stretch/>
        </p:blipFill>
        <p:spPr>
          <a:xfrm>
            <a:off x="4351570" y="1886054"/>
            <a:ext cx="4510467" cy="3100344"/>
          </a:xfrm>
          <a:prstGeom prst="rect">
            <a:avLst/>
          </a:prstGeom>
        </p:spPr>
      </p:pic>
    </p:spTree>
    <p:extLst>
      <p:ext uri="{BB962C8B-B14F-4D97-AF65-F5344CB8AC3E}">
        <p14:creationId xmlns:p14="http://schemas.microsoft.com/office/powerpoint/2010/main" val="2977972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8C563E-AD70-3E94-9860-6EE837ECF73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12</a:t>
            </a:fld>
            <a:endParaRPr lang="en-IN"/>
          </a:p>
        </p:txBody>
      </p:sp>
      <p:sp>
        <p:nvSpPr>
          <p:cNvPr id="6" name="Text 0">
            <a:extLst>
              <a:ext uri="{FF2B5EF4-FFF2-40B4-BE49-F238E27FC236}">
                <a16:creationId xmlns:a16="http://schemas.microsoft.com/office/drawing/2014/main" id="{4FAE32AA-1A8E-B79B-7AB4-D86D8CDF6DA4}"/>
              </a:ext>
            </a:extLst>
          </p:cNvPr>
          <p:cNvSpPr/>
          <p:nvPr/>
        </p:nvSpPr>
        <p:spPr>
          <a:xfrm>
            <a:off x="599872" y="679572"/>
            <a:ext cx="3717846" cy="571500"/>
          </a:xfrm>
          <a:prstGeom prst="rect">
            <a:avLst/>
          </a:prstGeom>
          <a:noFill/>
          <a:ln/>
        </p:spPr>
        <p:txBody>
          <a:bodyPr wrap="none" lIns="0" tIns="0" rIns="0" bIns="0" rtlCol="0" anchor="t"/>
          <a:lstStyle/>
          <a:p>
            <a:pPr>
              <a:lnSpc>
                <a:spcPts val="4500"/>
              </a:lnSpc>
            </a:pPr>
            <a:r>
              <a:rPr lang="en-US" sz="3583" dirty="0">
                <a:solidFill>
                  <a:schemeClr val="bg1"/>
                </a:solidFill>
                <a:latin typeface="Prompt Medium" pitchFamily="34" charset="0"/>
                <a:ea typeface="Prompt Medium" pitchFamily="34" charset="-122"/>
                <a:cs typeface="Prompt Medium" pitchFamily="34" charset="-120"/>
              </a:rPr>
              <a:t>Conclusion</a:t>
            </a:r>
            <a:endParaRPr lang="en-US" sz="3583" dirty="0">
              <a:solidFill>
                <a:schemeClr val="bg1"/>
              </a:solidFill>
            </a:endParaRPr>
          </a:p>
        </p:txBody>
      </p:sp>
      <p:sp>
        <p:nvSpPr>
          <p:cNvPr id="7" name="Text 2">
            <a:extLst>
              <a:ext uri="{FF2B5EF4-FFF2-40B4-BE49-F238E27FC236}">
                <a16:creationId xmlns:a16="http://schemas.microsoft.com/office/drawing/2014/main" id="{7F5C3051-41B8-695D-6062-F2ADD6CE672B}"/>
              </a:ext>
            </a:extLst>
          </p:cNvPr>
          <p:cNvSpPr/>
          <p:nvPr/>
        </p:nvSpPr>
        <p:spPr>
          <a:xfrm>
            <a:off x="676607" y="1463718"/>
            <a:ext cx="4119129" cy="3446887"/>
          </a:xfrm>
          <a:prstGeom prst="rect">
            <a:avLst/>
          </a:prstGeom>
          <a:noFill/>
          <a:ln/>
        </p:spPr>
        <p:txBody>
          <a:bodyPr wrap="square" lIns="0" tIns="0" rIns="0" bIns="0" rtlCol="0" anchor="t"/>
          <a:lstStyle/>
          <a:p>
            <a:pPr>
              <a:lnSpc>
                <a:spcPts val="2583"/>
              </a:lnSpc>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The Pneumonia Detection System utilizes deep learning to improve the speed and accuracy of pneumonia diagnosis from chest X-rays. By automating analysis, it reduces diagnostic time and supports consistent, reliable detection, assisting healthcare providers in early intervention and enhancing patient care. This system empowers medical professionals to deliver faster, more effective treatments, improving outcomes in respiratory health.</a:t>
            </a:r>
          </a:p>
        </p:txBody>
      </p:sp>
      <p:pic>
        <p:nvPicPr>
          <p:cNvPr id="6146" name="Picture 2" descr="Analysis of Artificial Intelligence Inspired by Brain Technology vector">
            <a:extLst>
              <a:ext uri="{FF2B5EF4-FFF2-40B4-BE49-F238E27FC236}">
                <a16:creationId xmlns:a16="http://schemas.microsoft.com/office/drawing/2014/main" id="{9967F04D-4163-B7FF-B48A-BB2BE2BDF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786" y="1063416"/>
            <a:ext cx="6062342" cy="505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7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349024-22E5-8E35-578F-2C84DF446F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13</a:t>
            </a:fld>
            <a:endParaRPr lang="en-IN"/>
          </a:p>
        </p:txBody>
      </p:sp>
      <p:pic>
        <p:nvPicPr>
          <p:cNvPr id="3" name="Image 0" descr="preencoded.png">
            <a:extLst>
              <a:ext uri="{FF2B5EF4-FFF2-40B4-BE49-F238E27FC236}">
                <a16:creationId xmlns:a16="http://schemas.microsoft.com/office/drawing/2014/main" id="{98AF1A09-D66B-7D5A-A756-0BF73DD21895}"/>
              </a:ext>
            </a:extLst>
          </p:cNvPr>
          <p:cNvPicPr>
            <a:picLocks noChangeAspect="1"/>
          </p:cNvPicPr>
          <p:nvPr/>
        </p:nvPicPr>
        <p:blipFill>
          <a:blip r:embed="rId2"/>
          <a:stretch>
            <a:fillRect/>
          </a:stretch>
        </p:blipFill>
        <p:spPr>
          <a:xfrm>
            <a:off x="0" y="0"/>
            <a:ext cx="4572000" cy="6858000"/>
          </a:xfrm>
          <a:prstGeom prst="rect">
            <a:avLst/>
          </a:prstGeom>
        </p:spPr>
      </p:pic>
      <p:sp>
        <p:nvSpPr>
          <p:cNvPr id="4" name="Text 0">
            <a:extLst>
              <a:ext uri="{FF2B5EF4-FFF2-40B4-BE49-F238E27FC236}">
                <a16:creationId xmlns:a16="http://schemas.microsoft.com/office/drawing/2014/main" id="{43E52FDF-7A8A-C4A9-FF40-0F0CC62707DF}"/>
              </a:ext>
            </a:extLst>
          </p:cNvPr>
          <p:cNvSpPr/>
          <p:nvPr/>
        </p:nvSpPr>
        <p:spPr>
          <a:xfrm>
            <a:off x="5094069" y="1330578"/>
            <a:ext cx="4572000" cy="571500"/>
          </a:xfrm>
          <a:prstGeom prst="rect">
            <a:avLst/>
          </a:prstGeom>
          <a:noFill/>
          <a:ln/>
        </p:spPr>
        <p:txBody>
          <a:bodyPr wrap="none" lIns="0" tIns="0" rIns="0" bIns="0" rtlCol="0" anchor="t"/>
          <a:lstStyle/>
          <a:p>
            <a:pPr>
              <a:lnSpc>
                <a:spcPts val="4500"/>
              </a:lnSpc>
            </a:pPr>
            <a:r>
              <a:rPr lang="en-US" sz="3583" dirty="0">
                <a:solidFill>
                  <a:srgbClr val="542C49"/>
                </a:solidFill>
                <a:latin typeface="Prompt Medium" pitchFamily="34" charset="0"/>
                <a:ea typeface="Prompt Medium" pitchFamily="34" charset="-122"/>
                <a:cs typeface="Prompt Medium" pitchFamily="34" charset="-120"/>
              </a:rPr>
              <a:t>References</a:t>
            </a:r>
            <a:endParaRPr lang="en-US" sz="3583" dirty="0">
              <a:solidFill>
                <a:srgbClr val="542C49"/>
              </a:solidFill>
            </a:endParaRPr>
          </a:p>
        </p:txBody>
      </p:sp>
      <p:sp>
        <p:nvSpPr>
          <p:cNvPr id="5" name="Text 1">
            <a:extLst>
              <a:ext uri="{FF2B5EF4-FFF2-40B4-BE49-F238E27FC236}">
                <a16:creationId xmlns:a16="http://schemas.microsoft.com/office/drawing/2014/main" id="{FC2D9A9D-A6A9-40A7-6CF3-A53CCBD4304C}"/>
              </a:ext>
            </a:extLst>
          </p:cNvPr>
          <p:cNvSpPr/>
          <p:nvPr/>
        </p:nvSpPr>
        <p:spPr>
          <a:xfrm>
            <a:off x="5094069" y="2210649"/>
            <a:ext cx="6179939" cy="658416"/>
          </a:xfrm>
          <a:prstGeom prst="rect">
            <a:avLst/>
          </a:prstGeom>
          <a:noFill/>
          <a:ln/>
        </p:spPr>
        <p:txBody>
          <a:bodyPr wrap="square" lIns="0" tIns="0" rIns="0" bIns="0" rtlCol="0" anchor="t"/>
          <a:lstStyle/>
          <a:p>
            <a:pPr>
              <a:lnSpc>
                <a:spcPts val="2583"/>
              </a:lnSpc>
            </a:pPr>
            <a:r>
              <a:rPr lang="en-US" sz="1583" dirty="0">
                <a:solidFill>
                  <a:srgbClr val="542C49"/>
                </a:solidFill>
                <a:latin typeface="Mukta Light" pitchFamily="34" charset="0"/>
                <a:ea typeface="Mukta Light" pitchFamily="34" charset="-122"/>
                <a:cs typeface="Mukta Light" pitchFamily="34" charset="-120"/>
              </a:rPr>
              <a:t>Please refer to the research papers and publications cited within the presentation for further information and details.</a:t>
            </a:r>
            <a:endParaRPr lang="en-US" sz="1583" dirty="0">
              <a:solidFill>
                <a:srgbClr val="542C49"/>
              </a:solidFill>
            </a:endParaRPr>
          </a:p>
        </p:txBody>
      </p:sp>
    </p:spTree>
    <p:extLst>
      <p:ext uri="{BB962C8B-B14F-4D97-AF65-F5344CB8AC3E}">
        <p14:creationId xmlns:p14="http://schemas.microsoft.com/office/powerpoint/2010/main" val="2914423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Century Gothic"/>
              <a:buNone/>
            </a:pPr>
            <a:r>
              <a:rPr lang="en-IN"/>
              <a:t>Instructions (Slide not to be added)</a:t>
            </a:r>
            <a:endParaRPr/>
          </a:p>
        </p:txBody>
      </p:sp>
      <p:sp>
        <p:nvSpPr>
          <p:cNvPr id="272" name="Google Shape;272;p21"/>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440"/>
              <a:buChar char="►"/>
            </a:pPr>
            <a:r>
              <a:rPr lang="en-IN"/>
              <a:t>Use any suitable template according to theme of your project.</a:t>
            </a:r>
            <a:endParaRPr/>
          </a:p>
          <a:p>
            <a:pPr marL="342900" lvl="0" indent="-342900" algn="l" rtl="0">
              <a:lnSpc>
                <a:spcPct val="100000"/>
              </a:lnSpc>
              <a:spcBef>
                <a:spcPts val="1000"/>
              </a:spcBef>
              <a:spcAft>
                <a:spcPts val="0"/>
              </a:spcAft>
              <a:buSzPts val="1440"/>
              <a:buChar char="►"/>
            </a:pPr>
            <a:r>
              <a:rPr lang="en-IN"/>
              <a:t>Keep mandatory contents from Title slide and Index as it is.</a:t>
            </a:r>
            <a:endParaRPr/>
          </a:p>
          <a:p>
            <a:pPr marL="342900" lvl="0" indent="-342900" algn="l" rtl="0">
              <a:lnSpc>
                <a:spcPct val="100000"/>
              </a:lnSpc>
              <a:spcBef>
                <a:spcPts val="1000"/>
              </a:spcBef>
              <a:spcAft>
                <a:spcPts val="0"/>
              </a:spcAft>
              <a:buSzPts val="1440"/>
              <a:buChar char="►"/>
            </a:pPr>
            <a:r>
              <a:rPr lang="en-IN"/>
              <a:t>Remove bracket contents from outline . Contents written in bracket are for reference.</a:t>
            </a:r>
            <a:endParaRPr/>
          </a:p>
          <a:p>
            <a:pPr marL="342900" lvl="0" indent="-342900" algn="l" rtl="0">
              <a:lnSpc>
                <a:spcPct val="100000"/>
              </a:lnSpc>
              <a:spcBef>
                <a:spcPts val="1000"/>
              </a:spcBef>
              <a:spcAft>
                <a:spcPts val="0"/>
              </a:spcAft>
              <a:buSzPts val="1440"/>
              <a:buChar char="►"/>
            </a:pPr>
            <a:r>
              <a:rPr lang="en-IN"/>
              <a:t>Use Report template for mini project report.</a:t>
            </a:r>
            <a:endParaRPr/>
          </a:p>
        </p:txBody>
      </p:sp>
      <p:sp>
        <p:nvSpPr>
          <p:cNvPr id="274" name="Google Shape;274;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IN"/>
              <a:t>14</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0"/>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Century Gothic"/>
              <a:buNone/>
            </a:pPr>
            <a:r>
              <a:rPr lang="en-IN"/>
              <a:t>Outline</a:t>
            </a:r>
            <a:endParaRPr/>
          </a:p>
        </p:txBody>
      </p:sp>
      <p:sp>
        <p:nvSpPr>
          <p:cNvPr id="264" name="Google Shape;264;p20"/>
          <p:cNvSpPr txBox="1">
            <a:spLocks noGrp="1"/>
          </p:cNvSpPr>
          <p:nvPr>
            <p:ph type="body" idx="1"/>
          </p:nvPr>
        </p:nvSpPr>
        <p:spPr>
          <a:xfrm>
            <a:off x="1154954" y="2463651"/>
            <a:ext cx="8825659" cy="3416300"/>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600"/>
              <a:buFont typeface="Courier New"/>
              <a:buChar char="o"/>
            </a:pPr>
            <a:r>
              <a:rPr lang="en-IN" sz="2000" dirty="0">
                <a:latin typeface="Calibri"/>
                <a:ea typeface="Calibri"/>
                <a:cs typeface="Calibri"/>
                <a:sym typeface="Calibri"/>
              </a:rPr>
              <a:t>Introduction</a:t>
            </a:r>
            <a:endParaRPr dirty="0"/>
          </a:p>
          <a:p>
            <a:pPr marL="342900" lvl="0" indent="-342900" algn="just" rtl="0">
              <a:lnSpc>
                <a:spcPct val="100000"/>
              </a:lnSpc>
              <a:spcBef>
                <a:spcPts val="1000"/>
              </a:spcBef>
              <a:spcAft>
                <a:spcPts val="0"/>
              </a:spcAft>
              <a:buSzPts val="1600"/>
              <a:buFont typeface="Courier New"/>
              <a:buChar char="o"/>
            </a:pPr>
            <a:r>
              <a:rPr lang="en-IN" sz="2000" dirty="0">
                <a:latin typeface="Calibri"/>
                <a:ea typeface="Calibri"/>
                <a:cs typeface="Calibri"/>
                <a:sym typeface="Calibri"/>
              </a:rPr>
              <a:t>Problem Statement</a:t>
            </a:r>
            <a:endParaRPr dirty="0"/>
          </a:p>
          <a:p>
            <a:pPr marL="342900" lvl="0" indent="-342900" algn="just" rtl="0">
              <a:lnSpc>
                <a:spcPct val="100000"/>
              </a:lnSpc>
              <a:spcBef>
                <a:spcPts val="1000"/>
              </a:spcBef>
              <a:spcAft>
                <a:spcPts val="0"/>
              </a:spcAft>
              <a:buSzPts val="1600"/>
              <a:buFont typeface="Courier New"/>
              <a:buChar char="o"/>
            </a:pPr>
            <a:r>
              <a:rPr lang="en-IN" sz="2000" dirty="0">
                <a:latin typeface="Calibri"/>
                <a:ea typeface="Calibri"/>
                <a:cs typeface="Calibri"/>
                <a:sym typeface="Calibri"/>
              </a:rPr>
              <a:t>Methodology </a:t>
            </a:r>
            <a:r>
              <a:rPr lang="en-IN" sz="1000" dirty="0">
                <a:latin typeface="Calibri"/>
                <a:ea typeface="Calibri"/>
                <a:cs typeface="Calibri"/>
                <a:sym typeface="Calibri"/>
              </a:rPr>
              <a:t>(Architectural dia. with Modules)</a:t>
            </a:r>
            <a:endParaRPr sz="1000" dirty="0">
              <a:latin typeface="Calibri"/>
              <a:ea typeface="Calibri"/>
              <a:cs typeface="Calibri"/>
              <a:sym typeface="Calibri"/>
            </a:endParaRPr>
          </a:p>
          <a:p>
            <a:pPr marL="342900" lvl="0" indent="-342900" algn="just" rtl="0">
              <a:lnSpc>
                <a:spcPct val="100000"/>
              </a:lnSpc>
              <a:spcBef>
                <a:spcPts val="1000"/>
              </a:spcBef>
              <a:spcAft>
                <a:spcPts val="0"/>
              </a:spcAft>
              <a:buSzPts val="1600"/>
              <a:buFont typeface="Courier New"/>
              <a:buChar char="o"/>
            </a:pPr>
            <a:r>
              <a:rPr lang="en-IN" sz="2000" dirty="0">
                <a:latin typeface="Calibri"/>
                <a:ea typeface="Calibri"/>
                <a:cs typeface="Calibri"/>
                <a:sym typeface="Calibri"/>
              </a:rPr>
              <a:t>Implementation </a:t>
            </a:r>
            <a:r>
              <a:rPr lang="en-IN" sz="1000" dirty="0">
                <a:latin typeface="Calibri"/>
                <a:ea typeface="Calibri"/>
                <a:cs typeface="Calibri"/>
                <a:sym typeface="Calibri"/>
              </a:rPr>
              <a:t>( Data set, Algorithm, Performance Metrics, Web based GUI)</a:t>
            </a:r>
            <a:endParaRPr sz="1000" dirty="0">
              <a:latin typeface="Calibri"/>
              <a:ea typeface="Calibri"/>
              <a:cs typeface="Calibri"/>
              <a:sym typeface="Calibri"/>
            </a:endParaRPr>
          </a:p>
          <a:p>
            <a:pPr marL="342900" lvl="0" indent="-342900" algn="just" rtl="0">
              <a:lnSpc>
                <a:spcPct val="100000"/>
              </a:lnSpc>
              <a:spcBef>
                <a:spcPts val="1000"/>
              </a:spcBef>
              <a:spcAft>
                <a:spcPts val="0"/>
              </a:spcAft>
              <a:buSzPts val="1600"/>
              <a:buFont typeface="Courier New"/>
              <a:buChar char="o"/>
            </a:pPr>
            <a:r>
              <a:rPr lang="en-IN" sz="2000" dirty="0">
                <a:latin typeface="Calibri"/>
                <a:ea typeface="Calibri"/>
                <a:cs typeface="Calibri"/>
                <a:sym typeface="Calibri"/>
              </a:rPr>
              <a:t>Results and Discussions </a:t>
            </a:r>
            <a:r>
              <a:rPr lang="en-IN" sz="1000" dirty="0">
                <a:latin typeface="Calibri"/>
                <a:ea typeface="Calibri"/>
                <a:cs typeface="Calibri"/>
                <a:sym typeface="Calibri"/>
              </a:rPr>
              <a:t>(Result Tables, Graphs with Explanation)</a:t>
            </a:r>
            <a:endParaRPr sz="1000" dirty="0">
              <a:latin typeface="Calibri"/>
              <a:ea typeface="Calibri"/>
              <a:cs typeface="Calibri"/>
              <a:sym typeface="Calibri"/>
            </a:endParaRPr>
          </a:p>
          <a:p>
            <a:pPr marL="342900" lvl="0" indent="-342900" algn="just" rtl="0">
              <a:lnSpc>
                <a:spcPct val="100000"/>
              </a:lnSpc>
              <a:spcBef>
                <a:spcPts val="1000"/>
              </a:spcBef>
              <a:spcAft>
                <a:spcPts val="0"/>
              </a:spcAft>
              <a:buSzPts val="1600"/>
              <a:buFont typeface="Courier New"/>
              <a:buChar char="o"/>
            </a:pPr>
            <a:r>
              <a:rPr lang="en-IN" sz="2000" dirty="0">
                <a:latin typeface="Calibri"/>
                <a:ea typeface="Calibri"/>
                <a:cs typeface="Calibri"/>
                <a:sym typeface="Calibri"/>
              </a:rPr>
              <a:t>Conclusion </a:t>
            </a:r>
            <a:endParaRPr sz="2000" dirty="0">
              <a:latin typeface="Calibri"/>
              <a:ea typeface="Calibri"/>
              <a:cs typeface="Calibri"/>
              <a:sym typeface="Calibri"/>
            </a:endParaRPr>
          </a:p>
          <a:p>
            <a:pPr marL="342900" lvl="0" indent="-342900" algn="just" rtl="0">
              <a:lnSpc>
                <a:spcPct val="100000"/>
              </a:lnSpc>
              <a:spcBef>
                <a:spcPts val="1000"/>
              </a:spcBef>
              <a:spcAft>
                <a:spcPts val="0"/>
              </a:spcAft>
              <a:buSzPts val="1600"/>
              <a:buFont typeface="Courier New"/>
              <a:buChar char="o"/>
            </a:pPr>
            <a:r>
              <a:rPr lang="en-IN" sz="2000" dirty="0">
                <a:latin typeface="Calibri"/>
                <a:ea typeface="Calibri"/>
                <a:cs typeface="Calibri"/>
                <a:sym typeface="Calibri"/>
              </a:rPr>
              <a:t>References</a:t>
            </a:r>
            <a:endParaRPr dirty="0"/>
          </a:p>
          <a:p>
            <a:pPr marL="342900" lvl="0" indent="-241300" algn="l" rtl="0">
              <a:lnSpc>
                <a:spcPct val="100000"/>
              </a:lnSpc>
              <a:spcBef>
                <a:spcPts val="1000"/>
              </a:spcBef>
              <a:spcAft>
                <a:spcPts val="0"/>
              </a:spcAft>
              <a:buSzPts val="1600"/>
              <a:buNone/>
            </a:pPr>
            <a:endParaRPr sz="2000" dirty="0"/>
          </a:p>
        </p:txBody>
      </p:sp>
      <p:sp>
        <p:nvSpPr>
          <p:cNvPr id="266" name="Google Shape;266;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I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76B06B-2F00-A13D-C035-FB9E7170CF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3</a:t>
            </a:fld>
            <a:endParaRPr lang="en-IN"/>
          </a:p>
        </p:txBody>
      </p:sp>
      <p:sp>
        <p:nvSpPr>
          <p:cNvPr id="5" name="Text 0">
            <a:extLst>
              <a:ext uri="{FF2B5EF4-FFF2-40B4-BE49-F238E27FC236}">
                <a16:creationId xmlns:a16="http://schemas.microsoft.com/office/drawing/2014/main" id="{84B597C3-C94A-8074-715A-8DBBD708BA4B}"/>
              </a:ext>
            </a:extLst>
          </p:cNvPr>
          <p:cNvSpPr/>
          <p:nvPr/>
        </p:nvSpPr>
        <p:spPr>
          <a:xfrm>
            <a:off x="1001261" y="818586"/>
            <a:ext cx="6179939" cy="1577182"/>
          </a:xfrm>
          <a:prstGeom prst="rect">
            <a:avLst/>
          </a:prstGeom>
          <a:noFill/>
          <a:ln/>
        </p:spPr>
        <p:txBody>
          <a:bodyPr wrap="square" lIns="0" tIns="0" rIns="0" bIns="0" rtlCol="0" anchor="t"/>
          <a:lstStyle/>
          <a:p>
            <a:pPr>
              <a:lnSpc>
                <a:spcPts val="6208"/>
              </a:lnSpc>
            </a:pPr>
            <a:r>
              <a:rPr lang="en-US" sz="4958" dirty="0">
                <a:solidFill>
                  <a:srgbClr val="C6BFEE"/>
                </a:solidFill>
                <a:latin typeface="Prompt Medium" pitchFamily="34" charset="0"/>
                <a:ea typeface="Prompt Medium" pitchFamily="34" charset="-122"/>
                <a:cs typeface="Prompt Medium" pitchFamily="34" charset="-120"/>
              </a:rPr>
              <a:t>Introduction</a:t>
            </a:r>
            <a:endParaRPr lang="en-US" sz="4958" dirty="0"/>
          </a:p>
        </p:txBody>
      </p:sp>
      <p:graphicFrame>
        <p:nvGraphicFramePr>
          <p:cNvPr id="2" name="Diagram 1">
            <a:extLst>
              <a:ext uri="{FF2B5EF4-FFF2-40B4-BE49-F238E27FC236}">
                <a16:creationId xmlns:a16="http://schemas.microsoft.com/office/drawing/2014/main" id="{6837C168-8462-302B-366E-4849F80CB178}"/>
              </a:ext>
            </a:extLst>
          </p:cNvPr>
          <p:cNvGraphicFramePr/>
          <p:nvPr>
            <p:extLst>
              <p:ext uri="{D42A27DB-BD31-4B8C-83A1-F6EECF244321}">
                <p14:modId xmlns:p14="http://schemas.microsoft.com/office/powerpoint/2010/main" val="1273682602"/>
              </p:ext>
            </p:extLst>
          </p:nvPr>
        </p:nvGraphicFramePr>
        <p:xfrm>
          <a:off x="-69529" y="1480008"/>
          <a:ext cx="12484631" cy="5913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559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0B4751-EC28-E02F-25A9-2A4C35646F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4</a:t>
            </a:fld>
            <a:endParaRPr lang="en-IN"/>
          </a:p>
        </p:txBody>
      </p:sp>
      <p:sp>
        <p:nvSpPr>
          <p:cNvPr id="5" name="Text 0">
            <a:extLst>
              <a:ext uri="{FF2B5EF4-FFF2-40B4-BE49-F238E27FC236}">
                <a16:creationId xmlns:a16="http://schemas.microsoft.com/office/drawing/2014/main" id="{6D606EDB-F3A8-0F5F-A214-D4DC64FB6D76}"/>
              </a:ext>
            </a:extLst>
          </p:cNvPr>
          <p:cNvSpPr/>
          <p:nvPr/>
        </p:nvSpPr>
        <p:spPr>
          <a:xfrm>
            <a:off x="700575" y="1063416"/>
            <a:ext cx="6179939" cy="1577182"/>
          </a:xfrm>
          <a:prstGeom prst="rect">
            <a:avLst/>
          </a:prstGeom>
          <a:noFill/>
          <a:ln/>
        </p:spPr>
        <p:txBody>
          <a:bodyPr wrap="square" lIns="0" tIns="0" rIns="0" bIns="0" rtlCol="0" anchor="t"/>
          <a:lstStyle/>
          <a:p>
            <a:pPr>
              <a:lnSpc>
                <a:spcPts val="6208"/>
              </a:lnSpc>
            </a:pPr>
            <a:r>
              <a:rPr lang="en-US" sz="4958" dirty="0">
                <a:solidFill>
                  <a:srgbClr val="C6BFEE"/>
                </a:solidFill>
                <a:latin typeface="Prompt Medium" pitchFamily="34" charset="0"/>
                <a:cs typeface="Prompt Medium" pitchFamily="34" charset="-120"/>
              </a:rPr>
              <a:t>Problem Statement</a:t>
            </a:r>
            <a:endParaRPr lang="en-US" sz="4958" dirty="0"/>
          </a:p>
        </p:txBody>
      </p:sp>
      <p:sp>
        <p:nvSpPr>
          <p:cNvPr id="15" name="Oval 14">
            <a:extLst>
              <a:ext uri="{FF2B5EF4-FFF2-40B4-BE49-F238E27FC236}">
                <a16:creationId xmlns:a16="http://schemas.microsoft.com/office/drawing/2014/main" id="{8EF2A77A-AEF3-3DC9-B998-889C6493EF68}"/>
              </a:ext>
            </a:extLst>
          </p:cNvPr>
          <p:cNvSpPr/>
          <p:nvPr/>
        </p:nvSpPr>
        <p:spPr>
          <a:xfrm>
            <a:off x="9182911" y="3686636"/>
            <a:ext cx="2819277" cy="2875635"/>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 14">
            <a:extLst>
              <a:ext uri="{FF2B5EF4-FFF2-40B4-BE49-F238E27FC236}">
                <a16:creationId xmlns:a16="http://schemas.microsoft.com/office/drawing/2014/main" id="{29EEF81F-B7F4-D2BE-1ECF-EEAEF0082178}"/>
              </a:ext>
            </a:extLst>
          </p:cNvPr>
          <p:cNvSpPr/>
          <p:nvPr/>
        </p:nvSpPr>
        <p:spPr>
          <a:xfrm>
            <a:off x="881991" y="3429000"/>
            <a:ext cx="5608155" cy="2875634"/>
          </a:xfrm>
          <a:prstGeom prst="rect">
            <a:avLst/>
          </a:prstGeom>
          <a:noFill/>
          <a:ln/>
        </p:spPr>
        <p:txBody>
          <a:bodyPr wrap="square" lIns="0" tIns="0" rIns="0" bIns="0" rtlCol="0" anchor="t"/>
          <a:lstStyle/>
          <a:p>
            <a:pPr>
              <a:lnSpc>
                <a:spcPts val="2583"/>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The Pneumonia Detection System aims to enhance early pneumonia detection by automating the analysis of chest X-rays and CT scans, significantly reducing the diagnostic time and inconsistencies often found in traditional manual reviews. Utilizing advanced deep learning techniques, the system provides faster and more accurate diagnoses, enabling timely and effective treatment for patients suffering from respiratory infections.</a:t>
            </a:r>
          </a:p>
        </p:txBody>
      </p:sp>
      <p:pic>
        <p:nvPicPr>
          <p:cNvPr id="2054" name="Picture 6">
            <a:extLst>
              <a:ext uri="{FF2B5EF4-FFF2-40B4-BE49-F238E27FC236}">
                <a16:creationId xmlns:a16="http://schemas.microsoft.com/office/drawing/2014/main" id="{3C9271B5-737B-1F54-3C7C-5155974A5D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504"/>
          <a:stretch/>
        </p:blipFill>
        <p:spPr bwMode="auto">
          <a:xfrm>
            <a:off x="6627405" y="1063416"/>
            <a:ext cx="3334767" cy="31332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35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0" descr="preencoded.png">
            <a:extLst>
              <a:ext uri="{FF2B5EF4-FFF2-40B4-BE49-F238E27FC236}">
                <a16:creationId xmlns:a16="http://schemas.microsoft.com/office/drawing/2014/main" id="{D27FAEE2-9BBD-4A87-37F4-BE379F896DF3}"/>
              </a:ext>
            </a:extLst>
          </p:cNvPr>
          <p:cNvPicPr>
            <a:picLocks noChangeAspect="1"/>
          </p:cNvPicPr>
          <p:nvPr/>
        </p:nvPicPr>
        <p:blipFill>
          <a:blip r:embed="rId2"/>
          <a:stretch>
            <a:fillRect/>
          </a:stretch>
        </p:blipFill>
        <p:spPr>
          <a:xfrm>
            <a:off x="23200" y="45873"/>
            <a:ext cx="12192000" cy="2705493"/>
          </a:xfrm>
          <a:prstGeom prst="rect">
            <a:avLst/>
          </a:prstGeom>
        </p:spPr>
      </p:pic>
      <p:sp>
        <p:nvSpPr>
          <p:cNvPr id="2" name="Slide Number Placeholder 1">
            <a:extLst>
              <a:ext uri="{FF2B5EF4-FFF2-40B4-BE49-F238E27FC236}">
                <a16:creationId xmlns:a16="http://schemas.microsoft.com/office/drawing/2014/main" id="{E534A367-FBF5-FDFE-640A-F294D263A6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5</a:t>
            </a:fld>
            <a:endParaRPr lang="en-IN"/>
          </a:p>
        </p:txBody>
      </p:sp>
      <p:sp>
        <p:nvSpPr>
          <p:cNvPr id="3" name="Text 0">
            <a:extLst>
              <a:ext uri="{FF2B5EF4-FFF2-40B4-BE49-F238E27FC236}">
                <a16:creationId xmlns:a16="http://schemas.microsoft.com/office/drawing/2014/main" id="{41041D22-63E4-0F61-BACC-875CBEC06CB4}"/>
              </a:ext>
            </a:extLst>
          </p:cNvPr>
          <p:cNvSpPr/>
          <p:nvPr/>
        </p:nvSpPr>
        <p:spPr>
          <a:xfrm>
            <a:off x="505402" y="3260864"/>
            <a:ext cx="4286250" cy="535782"/>
          </a:xfrm>
          <a:prstGeom prst="rect">
            <a:avLst/>
          </a:prstGeom>
          <a:noFill/>
          <a:ln/>
        </p:spPr>
        <p:txBody>
          <a:bodyPr wrap="none" lIns="0" tIns="0" rIns="0" bIns="0" rtlCol="0" anchor="t"/>
          <a:lstStyle/>
          <a:p>
            <a:pPr>
              <a:lnSpc>
                <a:spcPts val="4208"/>
              </a:lnSpc>
            </a:pPr>
            <a:r>
              <a:rPr lang="en-US" sz="3375" dirty="0">
                <a:solidFill>
                  <a:srgbClr val="542C49"/>
                </a:solidFill>
                <a:latin typeface="Prompt Medium" pitchFamily="34" charset="0"/>
                <a:ea typeface="Prompt Medium" pitchFamily="34" charset="-122"/>
                <a:cs typeface="Prompt Medium" pitchFamily="34" charset="-120"/>
              </a:rPr>
              <a:t>Methodology</a:t>
            </a:r>
            <a:endParaRPr lang="en-US" sz="3375" dirty="0">
              <a:solidFill>
                <a:srgbClr val="542C49"/>
              </a:solidFill>
            </a:endParaRPr>
          </a:p>
        </p:txBody>
      </p:sp>
      <p:pic>
        <p:nvPicPr>
          <p:cNvPr id="4" name="Image 1" descr="preencoded.png">
            <a:extLst>
              <a:ext uri="{FF2B5EF4-FFF2-40B4-BE49-F238E27FC236}">
                <a16:creationId xmlns:a16="http://schemas.microsoft.com/office/drawing/2014/main" id="{1C567192-D6CF-0C7F-3230-5EFACB6A5408}"/>
              </a:ext>
            </a:extLst>
          </p:cNvPr>
          <p:cNvPicPr>
            <a:picLocks noChangeAspect="1"/>
          </p:cNvPicPr>
          <p:nvPr/>
        </p:nvPicPr>
        <p:blipFill>
          <a:blip r:embed="rId3"/>
          <a:stretch>
            <a:fillRect/>
          </a:stretch>
        </p:blipFill>
        <p:spPr>
          <a:xfrm>
            <a:off x="505402" y="4085968"/>
            <a:ext cx="2710458" cy="771525"/>
          </a:xfrm>
          <a:prstGeom prst="rect">
            <a:avLst/>
          </a:prstGeom>
        </p:spPr>
      </p:pic>
      <p:sp>
        <p:nvSpPr>
          <p:cNvPr id="5" name="Text 1">
            <a:extLst>
              <a:ext uri="{FF2B5EF4-FFF2-40B4-BE49-F238E27FC236}">
                <a16:creationId xmlns:a16="http://schemas.microsoft.com/office/drawing/2014/main" id="{FDDD44F4-047A-8FCC-9698-008896D8676A}"/>
              </a:ext>
            </a:extLst>
          </p:cNvPr>
          <p:cNvSpPr/>
          <p:nvPr/>
        </p:nvSpPr>
        <p:spPr>
          <a:xfrm>
            <a:off x="601843" y="5146815"/>
            <a:ext cx="2143125" cy="267891"/>
          </a:xfrm>
          <a:prstGeom prst="rect">
            <a:avLst/>
          </a:prstGeom>
          <a:noFill/>
          <a:ln/>
        </p:spPr>
        <p:txBody>
          <a:bodyPr wrap="none" lIns="0" tIns="0" rIns="0" bIns="0" rtlCol="0" anchor="t"/>
          <a:lstStyle/>
          <a:p>
            <a:pPr>
              <a:lnSpc>
                <a:spcPts val="2083"/>
              </a:lnSpc>
            </a:pPr>
            <a:r>
              <a:rPr lang="en-US" sz="2000" b="1" dirty="0">
                <a:solidFill>
                  <a:srgbClr val="542C49"/>
                </a:solidFill>
                <a:latin typeface="Calibri" panose="020F0502020204030204" pitchFamily="34" charset="0"/>
                <a:ea typeface="Calibri" panose="020F0502020204030204" pitchFamily="34" charset="0"/>
                <a:cs typeface="Calibri" panose="020F0502020204030204" pitchFamily="34" charset="0"/>
              </a:rPr>
              <a:t>Image Acquisition</a:t>
            </a:r>
          </a:p>
        </p:txBody>
      </p:sp>
      <p:sp>
        <p:nvSpPr>
          <p:cNvPr id="6" name="Text 2">
            <a:extLst>
              <a:ext uri="{FF2B5EF4-FFF2-40B4-BE49-F238E27FC236}">
                <a16:creationId xmlns:a16="http://schemas.microsoft.com/office/drawing/2014/main" id="{F9EFCE19-3584-5B11-7CB6-58743B12B877}"/>
              </a:ext>
            </a:extLst>
          </p:cNvPr>
          <p:cNvSpPr/>
          <p:nvPr/>
        </p:nvSpPr>
        <p:spPr>
          <a:xfrm>
            <a:off x="601843" y="5517829"/>
            <a:ext cx="2517576" cy="617141"/>
          </a:xfrm>
          <a:prstGeom prst="rect">
            <a:avLst/>
          </a:prstGeom>
          <a:noFill/>
          <a:ln/>
        </p:spPr>
        <p:txBody>
          <a:bodyPr wrap="square" lIns="0" tIns="0" rIns="0" bIns="0" rtlCol="0" anchor="t"/>
          <a:lstStyle/>
          <a:p>
            <a:pPr>
              <a:lnSpc>
                <a:spcPts val="2417"/>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Chest X-rays or CT scans are acquired from patients suspected of pneumonia.</a:t>
            </a:r>
            <a:endParaRPr lang="en-US" sz="1500" dirty="0">
              <a:solidFill>
                <a:srgbClr val="542C49"/>
              </a:solidFill>
            </a:endParaRPr>
          </a:p>
        </p:txBody>
      </p:sp>
      <p:pic>
        <p:nvPicPr>
          <p:cNvPr id="7" name="Image 2" descr="preencoded.png">
            <a:extLst>
              <a:ext uri="{FF2B5EF4-FFF2-40B4-BE49-F238E27FC236}">
                <a16:creationId xmlns:a16="http://schemas.microsoft.com/office/drawing/2014/main" id="{9143F9EB-6361-381E-4F18-19F748FC462D}"/>
              </a:ext>
            </a:extLst>
          </p:cNvPr>
          <p:cNvPicPr>
            <a:picLocks noChangeAspect="1"/>
          </p:cNvPicPr>
          <p:nvPr/>
        </p:nvPicPr>
        <p:blipFill>
          <a:blip r:embed="rId4"/>
          <a:stretch>
            <a:fillRect/>
          </a:stretch>
        </p:blipFill>
        <p:spPr>
          <a:xfrm>
            <a:off x="3215861" y="4085968"/>
            <a:ext cx="2710458" cy="771525"/>
          </a:xfrm>
          <a:prstGeom prst="rect">
            <a:avLst/>
          </a:prstGeom>
        </p:spPr>
      </p:pic>
      <p:sp>
        <p:nvSpPr>
          <p:cNvPr id="8" name="Text 3">
            <a:extLst>
              <a:ext uri="{FF2B5EF4-FFF2-40B4-BE49-F238E27FC236}">
                <a16:creationId xmlns:a16="http://schemas.microsoft.com/office/drawing/2014/main" id="{93216D0D-9CE1-ED99-FB94-8186CAFFDC03}"/>
              </a:ext>
            </a:extLst>
          </p:cNvPr>
          <p:cNvSpPr/>
          <p:nvPr/>
        </p:nvSpPr>
        <p:spPr>
          <a:xfrm>
            <a:off x="3505181" y="5146815"/>
            <a:ext cx="2143125" cy="267891"/>
          </a:xfrm>
          <a:prstGeom prst="rect">
            <a:avLst/>
          </a:prstGeom>
          <a:noFill/>
          <a:ln/>
        </p:spPr>
        <p:txBody>
          <a:bodyPr wrap="none" lIns="0" tIns="0" rIns="0" bIns="0" rtlCol="0" anchor="t"/>
          <a:lstStyle/>
          <a:p>
            <a:pPr>
              <a:lnSpc>
                <a:spcPts val="2083"/>
              </a:lnSpc>
            </a:pPr>
            <a:r>
              <a:rPr lang="en-US" sz="2000" b="1" dirty="0">
                <a:solidFill>
                  <a:srgbClr val="542C49"/>
                </a:solidFill>
                <a:latin typeface="Calibri" panose="020F0502020204030204" pitchFamily="34" charset="0"/>
                <a:ea typeface="Calibri" panose="020F0502020204030204" pitchFamily="34" charset="0"/>
                <a:cs typeface="Calibri" panose="020F0502020204030204" pitchFamily="34" charset="0"/>
              </a:rPr>
              <a:t>Preprocessing</a:t>
            </a:r>
          </a:p>
        </p:txBody>
      </p:sp>
      <p:sp>
        <p:nvSpPr>
          <p:cNvPr id="9" name="Text 4">
            <a:extLst>
              <a:ext uri="{FF2B5EF4-FFF2-40B4-BE49-F238E27FC236}">
                <a16:creationId xmlns:a16="http://schemas.microsoft.com/office/drawing/2014/main" id="{9120F881-D54E-F303-423C-1A609ABA5010}"/>
              </a:ext>
            </a:extLst>
          </p:cNvPr>
          <p:cNvSpPr/>
          <p:nvPr/>
        </p:nvSpPr>
        <p:spPr>
          <a:xfrm>
            <a:off x="3505181" y="5530395"/>
            <a:ext cx="2324695" cy="617141"/>
          </a:xfrm>
          <a:prstGeom prst="rect">
            <a:avLst/>
          </a:prstGeom>
          <a:noFill/>
          <a:ln/>
        </p:spPr>
        <p:txBody>
          <a:bodyPr wrap="square" lIns="0" tIns="0" rIns="0" bIns="0" rtlCol="0" anchor="t"/>
          <a:lstStyle/>
          <a:p>
            <a:pPr>
              <a:lnSpc>
                <a:spcPts val="2417"/>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Images are cleaned and prepared for analysis.</a:t>
            </a:r>
          </a:p>
        </p:txBody>
      </p:sp>
      <p:pic>
        <p:nvPicPr>
          <p:cNvPr id="10" name="Image 3" descr="preencoded.png">
            <a:extLst>
              <a:ext uri="{FF2B5EF4-FFF2-40B4-BE49-F238E27FC236}">
                <a16:creationId xmlns:a16="http://schemas.microsoft.com/office/drawing/2014/main" id="{EE068A0B-8D4E-C2EF-6470-15952C6BFA72}"/>
              </a:ext>
            </a:extLst>
          </p:cNvPr>
          <p:cNvPicPr>
            <a:picLocks noChangeAspect="1"/>
          </p:cNvPicPr>
          <p:nvPr/>
        </p:nvPicPr>
        <p:blipFill>
          <a:blip r:embed="rId5"/>
          <a:stretch>
            <a:fillRect/>
          </a:stretch>
        </p:blipFill>
        <p:spPr>
          <a:xfrm>
            <a:off x="5926318" y="4085968"/>
            <a:ext cx="2710458" cy="771525"/>
          </a:xfrm>
          <a:prstGeom prst="rect">
            <a:avLst/>
          </a:prstGeom>
        </p:spPr>
      </p:pic>
      <p:sp>
        <p:nvSpPr>
          <p:cNvPr id="11" name="Text 5">
            <a:extLst>
              <a:ext uri="{FF2B5EF4-FFF2-40B4-BE49-F238E27FC236}">
                <a16:creationId xmlns:a16="http://schemas.microsoft.com/office/drawing/2014/main" id="{3E41E77E-D684-41A7-D773-ABF1090CB23A}"/>
              </a:ext>
            </a:extLst>
          </p:cNvPr>
          <p:cNvSpPr/>
          <p:nvPr/>
        </p:nvSpPr>
        <p:spPr>
          <a:xfrm>
            <a:off x="6119200" y="5146815"/>
            <a:ext cx="2143125" cy="267891"/>
          </a:xfrm>
          <a:prstGeom prst="rect">
            <a:avLst/>
          </a:prstGeom>
          <a:noFill/>
          <a:ln/>
        </p:spPr>
        <p:txBody>
          <a:bodyPr wrap="none" lIns="0" tIns="0" rIns="0" bIns="0" rtlCol="0" anchor="t"/>
          <a:lstStyle/>
          <a:p>
            <a:pPr>
              <a:lnSpc>
                <a:spcPts val="2083"/>
              </a:lnSpc>
            </a:pPr>
            <a:r>
              <a:rPr lang="en-US" sz="2000" b="1" dirty="0">
                <a:solidFill>
                  <a:srgbClr val="542C49"/>
                </a:solidFill>
                <a:latin typeface="Calibri" panose="020F0502020204030204" pitchFamily="34" charset="0"/>
                <a:ea typeface="Calibri" panose="020F0502020204030204" pitchFamily="34" charset="0"/>
                <a:cs typeface="Calibri" panose="020F0502020204030204" pitchFamily="34" charset="0"/>
              </a:rPr>
              <a:t>Feature Extraction</a:t>
            </a:r>
          </a:p>
        </p:txBody>
      </p:sp>
      <p:sp>
        <p:nvSpPr>
          <p:cNvPr id="12" name="Text 6">
            <a:extLst>
              <a:ext uri="{FF2B5EF4-FFF2-40B4-BE49-F238E27FC236}">
                <a16:creationId xmlns:a16="http://schemas.microsoft.com/office/drawing/2014/main" id="{13EC88BF-5280-DAAA-AC1E-D856B29B5596}"/>
              </a:ext>
            </a:extLst>
          </p:cNvPr>
          <p:cNvSpPr/>
          <p:nvPr/>
        </p:nvSpPr>
        <p:spPr>
          <a:xfrm>
            <a:off x="6119200" y="5530395"/>
            <a:ext cx="2324695" cy="617141"/>
          </a:xfrm>
          <a:prstGeom prst="rect">
            <a:avLst/>
          </a:prstGeom>
          <a:noFill/>
          <a:ln/>
        </p:spPr>
        <p:txBody>
          <a:bodyPr wrap="square" lIns="0" tIns="0" rIns="0" bIns="0" rtlCol="0" anchor="t"/>
          <a:lstStyle/>
          <a:p>
            <a:pPr>
              <a:lnSpc>
                <a:spcPts val="2417"/>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Key pneumonia indicators are extracted from the images.</a:t>
            </a:r>
          </a:p>
        </p:txBody>
      </p:sp>
      <p:pic>
        <p:nvPicPr>
          <p:cNvPr id="13" name="Image 4" descr="preencoded.png">
            <a:extLst>
              <a:ext uri="{FF2B5EF4-FFF2-40B4-BE49-F238E27FC236}">
                <a16:creationId xmlns:a16="http://schemas.microsoft.com/office/drawing/2014/main" id="{1C2826F2-E370-F8B1-73EB-338FD9BFBB7F}"/>
              </a:ext>
            </a:extLst>
          </p:cNvPr>
          <p:cNvPicPr>
            <a:picLocks noChangeAspect="1"/>
          </p:cNvPicPr>
          <p:nvPr/>
        </p:nvPicPr>
        <p:blipFill>
          <a:blip r:embed="rId6"/>
          <a:stretch>
            <a:fillRect/>
          </a:stretch>
        </p:blipFill>
        <p:spPr>
          <a:xfrm>
            <a:off x="8636776" y="4085968"/>
            <a:ext cx="2710458" cy="771525"/>
          </a:xfrm>
          <a:prstGeom prst="rect">
            <a:avLst/>
          </a:prstGeom>
        </p:spPr>
      </p:pic>
      <p:sp>
        <p:nvSpPr>
          <p:cNvPr id="14" name="Text 7">
            <a:extLst>
              <a:ext uri="{FF2B5EF4-FFF2-40B4-BE49-F238E27FC236}">
                <a16:creationId xmlns:a16="http://schemas.microsoft.com/office/drawing/2014/main" id="{F48C7D97-B21C-9C0E-6EA8-30C5B773EBDF}"/>
              </a:ext>
            </a:extLst>
          </p:cNvPr>
          <p:cNvSpPr/>
          <p:nvPr/>
        </p:nvSpPr>
        <p:spPr>
          <a:xfrm>
            <a:off x="8829657" y="5146815"/>
            <a:ext cx="2143125" cy="267891"/>
          </a:xfrm>
          <a:prstGeom prst="rect">
            <a:avLst/>
          </a:prstGeom>
          <a:noFill/>
          <a:ln/>
        </p:spPr>
        <p:txBody>
          <a:bodyPr wrap="none" lIns="0" tIns="0" rIns="0" bIns="0" rtlCol="0" anchor="t"/>
          <a:lstStyle/>
          <a:p>
            <a:pPr>
              <a:lnSpc>
                <a:spcPts val="2083"/>
              </a:lnSpc>
            </a:pPr>
            <a:r>
              <a:rPr lang="en-US" sz="2000" b="1" dirty="0">
                <a:solidFill>
                  <a:srgbClr val="542C49"/>
                </a:solidFill>
                <a:latin typeface="Calibri" panose="020F0502020204030204" pitchFamily="34" charset="0"/>
                <a:ea typeface="Calibri" panose="020F0502020204030204" pitchFamily="34" charset="0"/>
                <a:cs typeface="Calibri" panose="020F0502020204030204" pitchFamily="34" charset="0"/>
              </a:rPr>
              <a:t>Classification</a:t>
            </a:r>
          </a:p>
        </p:txBody>
      </p:sp>
      <p:sp>
        <p:nvSpPr>
          <p:cNvPr id="15" name="Text 8">
            <a:extLst>
              <a:ext uri="{FF2B5EF4-FFF2-40B4-BE49-F238E27FC236}">
                <a16:creationId xmlns:a16="http://schemas.microsoft.com/office/drawing/2014/main" id="{1F2B0AB6-9741-C349-E351-89B1FFF19A61}"/>
              </a:ext>
            </a:extLst>
          </p:cNvPr>
          <p:cNvSpPr/>
          <p:nvPr/>
        </p:nvSpPr>
        <p:spPr>
          <a:xfrm>
            <a:off x="8829657" y="5530395"/>
            <a:ext cx="2324695" cy="925711"/>
          </a:xfrm>
          <a:prstGeom prst="rect">
            <a:avLst/>
          </a:prstGeom>
          <a:noFill/>
          <a:ln/>
        </p:spPr>
        <p:txBody>
          <a:bodyPr wrap="square" lIns="0" tIns="0" rIns="0" bIns="0" rtlCol="0" anchor="t"/>
          <a:lstStyle/>
          <a:p>
            <a:pPr>
              <a:lnSpc>
                <a:spcPts val="2417"/>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Deep learning models classify the images as pneumonia-positive or negative.</a:t>
            </a:r>
            <a:endParaRPr lang="en-US" sz="1500" dirty="0">
              <a:solidFill>
                <a:srgbClr val="542C49"/>
              </a:solidFill>
            </a:endParaRPr>
          </a:p>
        </p:txBody>
      </p:sp>
    </p:spTree>
    <p:extLst>
      <p:ext uri="{BB962C8B-B14F-4D97-AF65-F5344CB8AC3E}">
        <p14:creationId xmlns:p14="http://schemas.microsoft.com/office/powerpoint/2010/main" val="145975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DA2982-F2AF-2DC2-ADF8-EA861ACB798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6</a:t>
            </a:fld>
            <a:endParaRPr lang="en-IN"/>
          </a:p>
        </p:txBody>
      </p:sp>
      <p:sp>
        <p:nvSpPr>
          <p:cNvPr id="5" name="Text 0">
            <a:extLst>
              <a:ext uri="{FF2B5EF4-FFF2-40B4-BE49-F238E27FC236}">
                <a16:creationId xmlns:a16="http://schemas.microsoft.com/office/drawing/2014/main" id="{FB5F5FE7-9078-F3B3-830E-D2C07E05E0A6}"/>
              </a:ext>
            </a:extLst>
          </p:cNvPr>
          <p:cNvSpPr/>
          <p:nvPr/>
        </p:nvSpPr>
        <p:spPr>
          <a:xfrm>
            <a:off x="717725" y="2055803"/>
            <a:ext cx="4116922" cy="1577182"/>
          </a:xfrm>
          <a:prstGeom prst="rect">
            <a:avLst/>
          </a:prstGeom>
          <a:noFill/>
          <a:ln/>
        </p:spPr>
        <p:txBody>
          <a:bodyPr wrap="square" lIns="0" tIns="0" rIns="0" bIns="0" rtlCol="0" anchor="t"/>
          <a:lstStyle/>
          <a:p>
            <a:pPr>
              <a:lnSpc>
                <a:spcPts val="6208"/>
              </a:lnSpc>
            </a:pPr>
            <a:r>
              <a:rPr lang="en-US" sz="4958" dirty="0">
                <a:solidFill>
                  <a:srgbClr val="C6BFEE"/>
                </a:solidFill>
                <a:latin typeface="Prompt Medium" pitchFamily="34" charset="0"/>
                <a:ea typeface="Prompt Medium" pitchFamily="34" charset="-122"/>
                <a:cs typeface="Prompt Medium" pitchFamily="34" charset="-120"/>
              </a:rPr>
              <a:t>System Architecture</a:t>
            </a:r>
            <a:endParaRPr lang="en-US" sz="4958" dirty="0"/>
          </a:p>
        </p:txBody>
      </p:sp>
      <p:pic>
        <p:nvPicPr>
          <p:cNvPr id="2" name="Picture 1">
            <a:extLst>
              <a:ext uri="{FF2B5EF4-FFF2-40B4-BE49-F238E27FC236}">
                <a16:creationId xmlns:a16="http://schemas.microsoft.com/office/drawing/2014/main" id="{9F06B265-ECD1-2716-8C7B-3905CA747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977352" y="919739"/>
            <a:ext cx="7310369" cy="5726158"/>
          </a:xfrm>
          <a:prstGeom prst="rect">
            <a:avLst/>
          </a:prstGeom>
          <a:noFill/>
          <a:ln>
            <a:noFill/>
          </a:ln>
        </p:spPr>
      </p:pic>
    </p:spTree>
    <p:extLst>
      <p:ext uri="{BB962C8B-B14F-4D97-AF65-F5344CB8AC3E}">
        <p14:creationId xmlns:p14="http://schemas.microsoft.com/office/powerpoint/2010/main" val="3553490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1"/>
          <p:cNvSpPr/>
          <p:nvPr/>
        </p:nvSpPr>
        <p:spPr>
          <a:xfrm>
            <a:off x="1365" y="817123"/>
            <a:ext cx="5960234" cy="5820383"/>
          </a:xfrm>
          <a:custGeom>
            <a:avLst/>
            <a:gdLst/>
            <a:ahLst/>
            <a:cxnLst/>
            <a:rect l="l" t="t" r="r" b="b"/>
            <a:pathLst>
              <a:path w="7185340" h="5843588">
                <a:moveTo>
                  <a:pt x="0" y="0"/>
                </a:moveTo>
                <a:lnTo>
                  <a:pt x="7185340" y="0"/>
                </a:lnTo>
                <a:lnTo>
                  <a:pt x="7185340" y="5843588"/>
                </a:lnTo>
                <a:lnTo>
                  <a:pt x="0" y="5843588"/>
                </a:lnTo>
                <a:lnTo>
                  <a:pt x="0" y="0"/>
                </a:lnTo>
                <a:close/>
              </a:path>
            </a:pathLst>
          </a:custGeom>
          <a:blipFill dpi="0" rotWithShape="1">
            <a:blip r:embed="rId2"/>
            <a:srcRect/>
            <a:stretch>
              <a:fillRect/>
            </a:stretch>
          </a:blipFill>
        </p:spPr>
        <p:txBody>
          <a:bodyPr/>
          <a:lstStyle/>
          <a:p>
            <a:endParaRPr lang="en-IN"/>
          </a:p>
        </p:txBody>
      </p:sp>
      <p:sp>
        <p:nvSpPr>
          <p:cNvPr id="2" name="AutoShape 2"/>
          <p:cNvSpPr/>
          <p:nvPr/>
        </p:nvSpPr>
        <p:spPr>
          <a:xfrm rot="-5400000" flipV="1">
            <a:off x="2665012" y="3470903"/>
            <a:ext cx="6738691" cy="35502"/>
          </a:xfrm>
          <a:prstGeom prst="line">
            <a:avLst/>
          </a:prstGeom>
          <a:ln w="76200" cap="flat">
            <a:solidFill>
              <a:srgbClr val="191919"/>
            </a:solidFill>
            <a:prstDash val="solid"/>
            <a:headEnd type="none" w="sm" len="sm"/>
            <a:tailEnd type="none" w="sm" len="sm"/>
          </a:ln>
        </p:spPr>
        <p:txBody>
          <a:bodyPr/>
          <a:lstStyle/>
          <a:p>
            <a:endParaRPr lang="en-IN"/>
          </a:p>
        </p:txBody>
      </p:sp>
      <p:grpSp>
        <p:nvGrpSpPr>
          <p:cNvPr id="3" name="Group 3"/>
          <p:cNvGrpSpPr/>
          <p:nvPr/>
        </p:nvGrpSpPr>
        <p:grpSpPr>
          <a:xfrm>
            <a:off x="-125121" y="6803186"/>
            <a:ext cx="1522121" cy="111965"/>
            <a:chOff x="0" y="0"/>
            <a:chExt cx="601332" cy="44233"/>
          </a:xfrm>
          <a:solidFill>
            <a:srgbClr val="54295A"/>
          </a:solidFill>
        </p:grpSpPr>
        <p:sp>
          <p:nvSpPr>
            <p:cNvPr id="4" name="Freeform 4"/>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grpFill/>
          </p:spPr>
          <p:txBody>
            <a:bodyPr/>
            <a:lstStyle/>
            <a:p>
              <a:endParaRPr lang="en-IN"/>
            </a:p>
          </p:txBody>
        </p:sp>
        <p:sp>
          <p:nvSpPr>
            <p:cNvPr id="5" name="TextBox 5"/>
            <p:cNvSpPr txBox="1"/>
            <p:nvPr/>
          </p:nvSpPr>
          <p:spPr>
            <a:xfrm>
              <a:off x="0" y="-57150"/>
              <a:ext cx="601332" cy="101383"/>
            </a:xfrm>
            <a:prstGeom prst="rect">
              <a:avLst/>
            </a:prstGeom>
            <a:grpFill/>
          </p:spPr>
          <p:txBody>
            <a:bodyPr lIns="33867" tIns="33867" rIns="33867" bIns="33867" rtlCol="0" anchor="ctr"/>
            <a:lstStyle/>
            <a:p>
              <a:pPr algn="ctr">
                <a:lnSpc>
                  <a:spcPts val="2199"/>
                </a:lnSpc>
              </a:pPr>
              <a:endParaRPr sz="933"/>
            </a:p>
          </p:txBody>
        </p:sp>
      </p:grpSp>
      <p:sp>
        <p:nvSpPr>
          <p:cNvPr id="6" name="AutoShape 6"/>
          <p:cNvSpPr/>
          <p:nvPr/>
        </p:nvSpPr>
        <p:spPr>
          <a:xfrm rot="-5400000">
            <a:off x="7281201" y="2656204"/>
            <a:ext cx="4968649" cy="0"/>
          </a:xfrm>
          <a:prstGeom prst="line">
            <a:avLst/>
          </a:prstGeom>
          <a:ln w="76200" cap="flat">
            <a:solidFill>
              <a:srgbClr val="191919"/>
            </a:solidFill>
            <a:prstDash val="solid"/>
            <a:headEnd type="none" w="sm" len="sm"/>
            <a:tailEnd type="none" w="sm" len="sm"/>
          </a:ln>
        </p:spPr>
        <p:txBody>
          <a:bodyPr/>
          <a:lstStyle/>
          <a:p>
            <a:endParaRPr lang="en-IN"/>
          </a:p>
        </p:txBody>
      </p:sp>
      <p:grpSp>
        <p:nvGrpSpPr>
          <p:cNvPr id="7" name="Group 7"/>
          <p:cNvGrpSpPr/>
          <p:nvPr/>
        </p:nvGrpSpPr>
        <p:grpSpPr>
          <a:xfrm>
            <a:off x="1397000" y="0"/>
            <a:ext cx="10795000" cy="115005"/>
            <a:chOff x="0" y="0"/>
            <a:chExt cx="4264691" cy="45434"/>
          </a:xfrm>
          <a:solidFill>
            <a:srgbClr val="54295A"/>
          </a:solidFill>
        </p:grpSpPr>
        <p:sp>
          <p:nvSpPr>
            <p:cNvPr id="8" name="Freeform 8"/>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grpFill/>
          </p:spPr>
          <p:txBody>
            <a:bodyPr/>
            <a:lstStyle/>
            <a:p>
              <a:endParaRPr lang="en-IN"/>
            </a:p>
          </p:txBody>
        </p:sp>
        <p:sp>
          <p:nvSpPr>
            <p:cNvPr id="9" name="TextBox 9"/>
            <p:cNvSpPr txBox="1"/>
            <p:nvPr/>
          </p:nvSpPr>
          <p:spPr>
            <a:xfrm>
              <a:off x="0" y="-57150"/>
              <a:ext cx="4264691" cy="102584"/>
            </a:xfrm>
            <a:prstGeom prst="rect">
              <a:avLst/>
            </a:prstGeom>
            <a:grpFill/>
          </p:spPr>
          <p:txBody>
            <a:bodyPr lIns="33867" tIns="33867" rIns="33867" bIns="33867" rtlCol="0" anchor="ctr"/>
            <a:lstStyle/>
            <a:p>
              <a:pPr algn="ctr">
                <a:lnSpc>
                  <a:spcPts val="2199"/>
                </a:lnSpc>
              </a:pPr>
              <a:endParaRPr sz="933"/>
            </a:p>
          </p:txBody>
        </p:sp>
      </p:grpSp>
      <p:grpSp>
        <p:nvGrpSpPr>
          <p:cNvPr id="10" name="Group 10"/>
          <p:cNvGrpSpPr/>
          <p:nvPr/>
        </p:nvGrpSpPr>
        <p:grpSpPr>
          <a:xfrm>
            <a:off x="5755779" y="1236487"/>
            <a:ext cx="586740" cy="58674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IN"/>
            </a:p>
          </p:txBody>
        </p:sp>
        <p:sp>
          <p:nvSpPr>
            <p:cNvPr id="12" name="TextBox 12"/>
            <p:cNvSpPr txBox="1"/>
            <p:nvPr/>
          </p:nvSpPr>
          <p:spPr>
            <a:xfrm>
              <a:off x="76200" y="-19050"/>
              <a:ext cx="660400" cy="755650"/>
            </a:xfrm>
            <a:prstGeom prst="rect">
              <a:avLst/>
            </a:prstGeom>
          </p:spPr>
          <p:txBody>
            <a:bodyPr lIns="33867" tIns="33867" rIns="33867" bIns="33867" rtlCol="0" anchor="ctr"/>
            <a:lstStyle/>
            <a:p>
              <a:pPr algn="ctr">
                <a:lnSpc>
                  <a:spcPts val="3200"/>
                </a:lnSpc>
              </a:pPr>
              <a:r>
                <a:rPr lang="en-US" sz="2133" spc="64" dirty="0">
                  <a:solidFill>
                    <a:srgbClr val="FFFFFF"/>
                  </a:solidFill>
                  <a:latin typeface="Aileron"/>
                </a:rPr>
                <a:t>1</a:t>
              </a:r>
            </a:p>
          </p:txBody>
        </p:sp>
      </p:grpSp>
      <p:grpSp>
        <p:nvGrpSpPr>
          <p:cNvPr id="13" name="Group 13"/>
          <p:cNvGrpSpPr/>
          <p:nvPr/>
        </p:nvGrpSpPr>
        <p:grpSpPr>
          <a:xfrm>
            <a:off x="5755779" y="2598915"/>
            <a:ext cx="586740" cy="5867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en-IN"/>
            </a:p>
          </p:txBody>
        </p:sp>
        <p:sp>
          <p:nvSpPr>
            <p:cNvPr id="15" name="TextBox 15"/>
            <p:cNvSpPr txBox="1"/>
            <p:nvPr/>
          </p:nvSpPr>
          <p:spPr>
            <a:xfrm>
              <a:off x="76200" y="-19050"/>
              <a:ext cx="660400" cy="755650"/>
            </a:xfrm>
            <a:prstGeom prst="rect">
              <a:avLst/>
            </a:prstGeom>
          </p:spPr>
          <p:txBody>
            <a:bodyPr lIns="33867" tIns="33867" rIns="33867" bIns="33867" rtlCol="0" anchor="ctr"/>
            <a:lstStyle/>
            <a:p>
              <a:pPr algn="ctr">
                <a:lnSpc>
                  <a:spcPts val="3200"/>
                </a:lnSpc>
              </a:pPr>
              <a:r>
                <a:rPr lang="en-US" sz="2133" spc="64">
                  <a:solidFill>
                    <a:srgbClr val="FFFFFF"/>
                  </a:solidFill>
                  <a:latin typeface="Aileron"/>
                </a:rPr>
                <a:t>2</a:t>
              </a:r>
            </a:p>
          </p:txBody>
        </p:sp>
      </p:grpSp>
      <p:grpSp>
        <p:nvGrpSpPr>
          <p:cNvPr id="16" name="Group 16"/>
          <p:cNvGrpSpPr/>
          <p:nvPr/>
        </p:nvGrpSpPr>
        <p:grpSpPr>
          <a:xfrm>
            <a:off x="5755779" y="3961342"/>
            <a:ext cx="586740" cy="58674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IN"/>
            </a:p>
          </p:txBody>
        </p:sp>
        <p:sp>
          <p:nvSpPr>
            <p:cNvPr id="18" name="TextBox 18"/>
            <p:cNvSpPr txBox="1"/>
            <p:nvPr/>
          </p:nvSpPr>
          <p:spPr>
            <a:xfrm>
              <a:off x="76200" y="-19050"/>
              <a:ext cx="660400" cy="755650"/>
            </a:xfrm>
            <a:prstGeom prst="rect">
              <a:avLst/>
            </a:prstGeom>
          </p:spPr>
          <p:txBody>
            <a:bodyPr lIns="33867" tIns="33867" rIns="33867" bIns="33867" rtlCol="0" anchor="ctr"/>
            <a:lstStyle/>
            <a:p>
              <a:pPr algn="ctr">
                <a:lnSpc>
                  <a:spcPts val="3200"/>
                </a:lnSpc>
              </a:pPr>
              <a:r>
                <a:rPr lang="en-US" sz="2133" spc="64">
                  <a:solidFill>
                    <a:srgbClr val="FFFFFF"/>
                  </a:solidFill>
                  <a:latin typeface="Aileron"/>
                </a:rPr>
                <a:t>3</a:t>
              </a:r>
            </a:p>
          </p:txBody>
        </p:sp>
      </p:grpSp>
      <p:grpSp>
        <p:nvGrpSpPr>
          <p:cNvPr id="19" name="Group 19"/>
          <p:cNvGrpSpPr/>
          <p:nvPr/>
        </p:nvGrpSpPr>
        <p:grpSpPr>
          <a:xfrm>
            <a:off x="5755779" y="5323770"/>
            <a:ext cx="586740" cy="58674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IN"/>
            </a:p>
          </p:txBody>
        </p:sp>
        <p:sp>
          <p:nvSpPr>
            <p:cNvPr id="21" name="TextBox 21"/>
            <p:cNvSpPr txBox="1"/>
            <p:nvPr/>
          </p:nvSpPr>
          <p:spPr>
            <a:xfrm>
              <a:off x="76200" y="-19050"/>
              <a:ext cx="660400" cy="755650"/>
            </a:xfrm>
            <a:prstGeom prst="rect">
              <a:avLst/>
            </a:prstGeom>
          </p:spPr>
          <p:txBody>
            <a:bodyPr lIns="33867" tIns="33867" rIns="33867" bIns="33867" rtlCol="0" anchor="ctr"/>
            <a:lstStyle/>
            <a:p>
              <a:pPr algn="ctr">
                <a:lnSpc>
                  <a:spcPts val="3200"/>
                </a:lnSpc>
              </a:pPr>
              <a:r>
                <a:rPr lang="en-US" sz="2133" spc="64">
                  <a:solidFill>
                    <a:srgbClr val="FFFFFF"/>
                  </a:solidFill>
                  <a:latin typeface="Aileron"/>
                </a:rPr>
                <a:t>4</a:t>
              </a:r>
            </a:p>
          </p:txBody>
        </p:sp>
      </p:grpSp>
      <p:grpSp>
        <p:nvGrpSpPr>
          <p:cNvPr id="22" name="Group 22"/>
          <p:cNvGrpSpPr/>
          <p:nvPr/>
        </p:nvGrpSpPr>
        <p:grpSpPr>
          <a:xfrm>
            <a:off x="9472157" y="1124087"/>
            <a:ext cx="586740" cy="58674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IN"/>
            </a:p>
          </p:txBody>
        </p:sp>
        <p:sp>
          <p:nvSpPr>
            <p:cNvPr id="24" name="TextBox 24"/>
            <p:cNvSpPr txBox="1"/>
            <p:nvPr/>
          </p:nvSpPr>
          <p:spPr>
            <a:xfrm>
              <a:off x="76200" y="-19050"/>
              <a:ext cx="660400" cy="755650"/>
            </a:xfrm>
            <a:prstGeom prst="rect">
              <a:avLst/>
            </a:prstGeom>
          </p:spPr>
          <p:txBody>
            <a:bodyPr lIns="33867" tIns="33867" rIns="33867" bIns="33867" rtlCol="0" anchor="ctr"/>
            <a:lstStyle/>
            <a:p>
              <a:pPr algn="ctr">
                <a:lnSpc>
                  <a:spcPts val="3200"/>
                </a:lnSpc>
              </a:pPr>
              <a:r>
                <a:rPr lang="en-US" sz="2133" spc="64">
                  <a:solidFill>
                    <a:srgbClr val="FFFFFF"/>
                  </a:solidFill>
                  <a:latin typeface="Aileron"/>
                </a:rPr>
                <a:t>5</a:t>
              </a:r>
            </a:p>
          </p:txBody>
        </p:sp>
      </p:grpSp>
      <p:grpSp>
        <p:nvGrpSpPr>
          <p:cNvPr id="25" name="Group 25"/>
          <p:cNvGrpSpPr/>
          <p:nvPr/>
        </p:nvGrpSpPr>
        <p:grpSpPr>
          <a:xfrm>
            <a:off x="9528133" y="3041592"/>
            <a:ext cx="586740" cy="58674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IN"/>
            </a:p>
          </p:txBody>
        </p:sp>
        <p:sp>
          <p:nvSpPr>
            <p:cNvPr id="27" name="TextBox 27"/>
            <p:cNvSpPr txBox="1"/>
            <p:nvPr/>
          </p:nvSpPr>
          <p:spPr>
            <a:xfrm>
              <a:off x="76200" y="-19050"/>
              <a:ext cx="660400" cy="755650"/>
            </a:xfrm>
            <a:prstGeom prst="rect">
              <a:avLst/>
            </a:prstGeom>
          </p:spPr>
          <p:txBody>
            <a:bodyPr lIns="33867" tIns="33867" rIns="33867" bIns="33867" rtlCol="0" anchor="ctr"/>
            <a:lstStyle/>
            <a:p>
              <a:pPr algn="ctr">
                <a:lnSpc>
                  <a:spcPts val="3200"/>
                </a:lnSpc>
              </a:pPr>
              <a:r>
                <a:rPr lang="en-US" sz="2133" spc="64" dirty="0">
                  <a:solidFill>
                    <a:srgbClr val="FFFFFF"/>
                  </a:solidFill>
                  <a:latin typeface="Aileron"/>
                </a:rPr>
                <a:t>6</a:t>
              </a:r>
            </a:p>
          </p:txBody>
        </p:sp>
      </p:grpSp>
      <p:grpSp>
        <p:nvGrpSpPr>
          <p:cNvPr id="28" name="Group 28"/>
          <p:cNvGrpSpPr/>
          <p:nvPr/>
        </p:nvGrpSpPr>
        <p:grpSpPr>
          <a:xfrm>
            <a:off x="9478321" y="4892949"/>
            <a:ext cx="586740" cy="58674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en-IN"/>
            </a:p>
          </p:txBody>
        </p:sp>
        <p:sp>
          <p:nvSpPr>
            <p:cNvPr id="30" name="TextBox 30"/>
            <p:cNvSpPr txBox="1"/>
            <p:nvPr/>
          </p:nvSpPr>
          <p:spPr>
            <a:xfrm>
              <a:off x="76200" y="-19050"/>
              <a:ext cx="660400" cy="755650"/>
            </a:xfrm>
            <a:prstGeom prst="rect">
              <a:avLst/>
            </a:prstGeom>
          </p:spPr>
          <p:txBody>
            <a:bodyPr lIns="33867" tIns="33867" rIns="33867" bIns="33867" rtlCol="0" anchor="ctr"/>
            <a:lstStyle/>
            <a:p>
              <a:pPr algn="ctr">
                <a:lnSpc>
                  <a:spcPts val="3200"/>
                </a:lnSpc>
              </a:pPr>
              <a:r>
                <a:rPr lang="en-US" sz="2133" spc="64" dirty="0">
                  <a:solidFill>
                    <a:srgbClr val="FFFFFF"/>
                  </a:solidFill>
                  <a:latin typeface="Aileron"/>
                </a:rPr>
                <a:t>7</a:t>
              </a:r>
            </a:p>
          </p:txBody>
        </p:sp>
      </p:grpSp>
      <p:sp>
        <p:nvSpPr>
          <p:cNvPr id="32" name="TextBox 32"/>
          <p:cNvSpPr txBox="1"/>
          <p:nvPr/>
        </p:nvSpPr>
        <p:spPr>
          <a:xfrm>
            <a:off x="6534541" y="1246647"/>
            <a:ext cx="2097975" cy="846386"/>
          </a:xfrm>
          <a:prstGeom prst="rect">
            <a:avLst/>
          </a:prstGeom>
        </p:spPr>
        <p:txBody>
          <a:bodyPr lIns="0" tIns="0" rIns="0" bIns="0" rtlCol="0" anchor="t">
            <a:spAutoFit/>
          </a:bodyPr>
          <a:lstStyle/>
          <a:p>
            <a:pPr>
              <a:lnSpc>
                <a:spcPts val="2199"/>
              </a:lnSpc>
            </a:pPr>
            <a:r>
              <a:rPr lang="en-US" sz="2000" spc="43" dirty="0">
                <a:solidFill>
                  <a:srgbClr val="191919"/>
                </a:solidFill>
                <a:latin typeface="Calibri" panose="020F0502020204030204" pitchFamily="34" charset="0"/>
                <a:ea typeface="Calibri" panose="020F0502020204030204" pitchFamily="34" charset="0"/>
                <a:cs typeface="Calibri" panose="020F0502020204030204" pitchFamily="34" charset="0"/>
              </a:rPr>
              <a:t>Initial image input for disease classification.</a:t>
            </a:r>
          </a:p>
        </p:txBody>
      </p:sp>
      <p:sp>
        <p:nvSpPr>
          <p:cNvPr id="33" name="TextBox 33"/>
          <p:cNvSpPr txBox="1"/>
          <p:nvPr/>
        </p:nvSpPr>
        <p:spPr>
          <a:xfrm>
            <a:off x="6612183" y="2440376"/>
            <a:ext cx="2495818" cy="846386"/>
          </a:xfrm>
          <a:prstGeom prst="rect">
            <a:avLst/>
          </a:prstGeom>
        </p:spPr>
        <p:txBody>
          <a:bodyPr lIns="0" tIns="0" rIns="0" bIns="0" rtlCol="0" anchor="t">
            <a:spAutoFit/>
          </a:bodyPr>
          <a:lstStyle/>
          <a:p>
            <a:pPr>
              <a:lnSpc>
                <a:spcPts val="2199"/>
              </a:lnSpc>
            </a:pPr>
            <a:r>
              <a:rPr lang="en-US" sz="2000" b="1" spc="43" dirty="0">
                <a:solidFill>
                  <a:srgbClr val="191919"/>
                </a:solidFill>
                <a:latin typeface="Calibri" panose="020F0502020204030204" pitchFamily="34" charset="0"/>
                <a:ea typeface="Calibri" panose="020F0502020204030204" pitchFamily="34" charset="0"/>
                <a:cs typeface="Calibri" panose="020F0502020204030204" pitchFamily="34" charset="0"/>
              </a:rPr>
              <a:t>Convolutional Layer: </a:t>
            </a:r>
            <a:r>
              <a:rPr lang="en-US" sz="2000" spc="43" dirty="0">
                <a:solidFill>
                  <a:srgbClr val="191919"/>
                </a:solidFill>
                <a:latin typeface="Calibri" panose="020F0502020204030204" pitchFamily="34" charset="0"/>
                <a:ea typeface="Calibri" panose="020F0502020204030204" pitchFamily="34" charset="0"/>
                <a:cs typeface="Calibri" panose="020F0502020204030204" pitchFamily="34" charset="0"/>
              </a:rPr>
              <a:t>Extracts features from the input image.</a:t>
            </a:r>
          </a:p>
        </p:txBody>
      </p:sp>
      <p:sp>
        <p:nvSpPr>
          <p:cNvPr id="34" name="TextBox 34"/>
          <p:cNvSpPr txBox="1"/>
          <p:nvPr/>
        </p:nvSpPr>
        <p:spPr>
          <a:xfrm>
            <a:off x="6612183" y="3818891"/>
            <a:ext cx="2495818" cy="1128514"/>
          </a:xfrm>
          <a:prstGeom prst="rect">
            <a:avLst/>
          </a:prstGeom>
        </p:spPr>
        <p:txBody>
          <a:bodyPr lIns="0" tIns="0" rIns="0" bIns="0" rtlCol="0" anchor="t">
            <a:spAutoFit/>
          </a:bodyPr>
          <a:lstStyle/>
          <a:p>
            <a:pPr>
              <a:lnSpc>
                <a:spcPts val="2199"/>
              </a:lnSpc>
            </a:pPr>
            <a:r>
              <a:rPr lang="en-US" sz="2000" b="1" spc="43" dirty="0">
                <a:solidFill>
                  <a:srgbClr val="191919"/>
                </a:solidFill>
                <a:latin typeface="Calibri" panose="020F0502020204030204" pitchFamily="34" charset="0"/>
                <a:ea typeface="Calibri" panose="020F0502020204030204" pitchFamily="34" charset="0"/>
                <a:cs typeface="Calibri" panose="020F0502020204030204" pitchFamily="34" charset="0"/>
              </a:rPr>
              <a:t>Batch Normalization: </a:t>
            </a:r>
            <a:r>
              <a:rPr lang="en-US" sz="2000" spc="43" dirty="0">
                <a:solidFill>
                  <a:srgbClr val="191919"/>
                </a:solidFill>
                <a:latin typeface="Calibri" panose="020F0502020204030204" pitchFamily="34" charset="0"/>
                <a:ea typeface="Calibri" panose="020F0502020204030204" pitchFamily="34" charset="0"/>
                <a:cs typeface="Calibri" panose="020F0502020204030204" pitchFamily="34" charset="0"/>
              </a:rPr>
              <a:t>Normalizes feature maps to stabilize training.</a:t>
            </a:r>
          </a:p>
        </p:txBody>
      </p:sp>
      <p:sp>
        <p:nvSpPr>
          <p:cNvPr id="35" name="TextBox 35"/>
          <p:cNvSpPr txBox="1"/>
          <p:nvPr/>
        </p:nvSpPr>
        <p:spPr>
          <a:xfrm>
            <a:off x="6612183" y="5197405"/>
            <a:ext cx="2605975" cy="1128514"/>
          </a:xfrm>
          <a:prstGeom prst="rect">
            <a:avLst/>
          </a:prstGeom>
        </p:spPr>
        <p:txBody>
          <a:bodyPr lIns="0" tIns="0" rIns="0" bIns="0" rtlCol="0" anchor="t">
            <a:spAutoFit/>
          </a:bodyPr>
          <a:lstStyle/>
          <a:p>
            <a:pPr>
              <a:lnSpc>
                <a:spcPts val="2199"/>
              </a:lnSpc>
            </a:pPr>
            <a:r>
              <a:rPr lang="en-US" sz="2000" b="1" spc="43" dirty="0">
                <a:solidFill>
                  <a:srgbClr val="191919"/>
                </a:solidFill>
                <a:latin typeface="Calibri" panose="020F0502020204030204" pitchFamily="34" charset="0"/>
                <a:ea typeface="Calibri" panose="020F0502020204030204" pitchFamily="34" charset="0"/>
                <a:cs typeface="Calibri" panose="020F0502020204030204" pitchFamily="34" charset="0"/>
              </a:rPr>
              <a:t>Activation Function: </a:t>
            </a:r>
            <a:r>
              <a:rPr lang="en-US" sz="2000" spc="43" dirty="0">
                <a:solidFill>
                  <a:srgbClr val="191919"/>
                </a:solidFill>
                <a:latin typeface="Calibri" panose="020F0502020204030204" pitchFamily="34" charset="0"/>
                <a:ea typeface="Calibri" panose="020F0502020204030204" pitchFamily="34" charset="0"/>
                <a:cs typeface="Calibri" panose="020F0502020204030204" pitchFamily="34" charset="0"/>
              </a:rPr>
              <a:t>Introduces non-linearities to learn complex patterns.</a:t>
            </a:r>
          </a:p>
        </p:txBody>
      </p:sp>
      <p:sp>
        <p:nvSpPr>
          <p:cNvPr id="37" name="TextBox 37"/>
          <p:cNvSpPr txBox="1"/>
          <p:nvPr/>
        </p:nvSpPr>
        <p:spPr>
          <a:xfrm>
            <a:off x="505355" y="397855"/>
            <a:ext cx="4066475" cy="406330"/>
          </a:xfrm>
          <a:prstGeom prst="rect">
            <a:avLst/>
          </a:prstGeom>
        </p:spPr>
        <p:txBody>
          <a:bodyPr lIns="0" tIns="0" rIns="0" bIns="0" rtlCol="0" anchor="t">
            <a:spAutoFit/>
          </a:bodyPr>
          <a:lstStyle/>
          <a:p>
            <a:pPr>
              <a:lnSpc>
                <a:spcPts val="3120"/>
              </a:lnSpc>
            </a:pPr>
            <a:r>
              <a:rPr lang="en-US" sz="3600" b="1" spc="71" dirty="0">
                <a:solidFill>
                  <a:schemeClr val="tx1">
                    <a:lumMod val="75000"/>
                    <a:lumOff val="25000"/>
                  </a:schemeClr>
                </a:solidFill>
                <a:latin typeface="Times New Roman" panose="02020603050405020304" pitchFamily="18" charset="0"/>
                <a:cs typeface="Times New Roman" panose="02020603050405020304" pitchFamily="18" charset="0"/>
              </a:rPr>
              <a:t>CNN Algorithm</a:t>
            </a:r>
          </a:p>
        </p:txBody>
      </p:sp>
      <p:sp>
        <p:nvSpPr>
          <p:cNvPr id="39" name="TextBox 39"/>
          <p:cNvSpPr txBox="1"/>
          <p:nvPr/>
        </p:nvSpPr>
        <p:spPr>
          <a:xfrm>
            <a:off x="10232068" y="1218645"/>
            <a:ext cx="1659925" cy="1692771"/>
          </a:xfrm>
          <a:prstGeom prst="rect">
            <a:avLst/>
          </a:prstGeom>
        </p:spPr>
        <p:txBody>
          <a:bodyPr wrap="square" lIns="0" tIns="0" rIns="0" bIns="0" rtlCol="0" anchor="t">
            <a:spAutoFit/>
          </a:bodyPr>
          <a:lstStyle/>
          <a:p>
            <a:pPr>
              <a:lnSpc>
                <a:spcPts val="2199"/>
              </a:lnSpc>
            </a:pPr>
            <a:r>
              <a:rPr lang="en-US" sz="2000" b="1" spc="43" dirty="0">
                <a:solidFill>
                  <a:srgbClr val="191919"/>
                </a:solidFill>
                <a:latin typeface="Calibri" panose="020F0502020204030204" pitchFamily="34" charset="0"/>
                <a:ea typeface="Calibri" panose="020F0502020204030204" pitchFamily="34" charset="0"/>
                <a:cs typeface="Calibri" panose="020F0502020204030204" pitchFamily="34" charset="0"/>
              </a:rPr>
              <a:t>Pooling Layer: </a:t>
            </a:r>
            <a:r>
              <a:rPr lang="en-US" sz="2000" spc="43" dirty="0" err="1">
                <a:solidFill>
                  <a:srgbClr val="191919"/>
                </a:solidFill>
                <a:latin typeface="Calibri" panose="020F0502020204030204" pitchFamily="34" charset="0"/>
                <a:ea typeface="Calibri" panose="020F0502020204030204" pitchFamily="34" charset="0"/>
                <a:cs typeface="Calibri" panose="020F0502020204030204" pitchFamily="34" charset="0"/>
              </a:rPr>
              <a:t>Downsamples</a:t>
            </a:r>
            <a:r>
              <a:rPr lang="en-US" sz="2000" spc="43" dirty="0">
                <a:solidFill>
                  <a:srgbClr val="191919"/>
                </a:solidFill>
                <a:latin typeface="Calibri" panose="020F0502020204030204" pitchFamily="34" charset="0"/>
                <a:ea typeface="Calibri" panose="020F0502020204030204" pitchFamily="34" charset="0"/>
                <a:cs typeface="Calibri" panose="020F0502020204030204" pitchFamily="34" charset="0"/>
              </a:rPr>
              <a:t> feature maps while retaining important information</a:t>
            </a:r>
            <a:r>
              <a:rPr lang="en-US" sz="1466" spc="43" dirty="0">
                <a:solidFill>
                  <a:srgbClr val="191919"/>
                </a:solidFill>
                <a:latin typeface="Aileron"/>
              </a:rPr>
              <a:t>.</a:t>
            </a:r>
          </a:p>
        </p:txBody>
      </p:sp>
      <p:sp>
        <p:nvSpPr>
          <p:cNvPr id="40" name="TextBox 40"/>
          <p:cNvSpPr txBox="1"/>
          <p:nvPr/>
        </p:nvSpPr>
        <p:spPr>
          <a:xfrm>
            <a:off x="10266293" y="3076615"/>
            <a:ext cx="1980317" cy="1692771"/>
          </a:xfrm>
          <a:prstGeom prst="rect">
            <a:avLst/>
          </a:prstGeom>
        </p:spPr>
        <p:txBody>
          <a:bodyPr wrap="square" lIns="0" tIns="0" rIns="0" bIns="0" rtlCol="0" anchor="t">
            <a:spAutoFit/>
          </a:bodyPr>
          <a:lstStyle/>
          <a:p>
            <a:pPr>
              <a:lnSpc>
                <a:spcPts val="2199"/>
              </a:lnSpc>
            </a:pPr>
            <a:r>
              <a:rPr lang="en-US" sz="2000" b="1" spc="43" dirty="0">
                <a:solidFill>
                  <a:srgbClr val="191919"/>
                </a:solidFill>
                <a:latin typeface="Calibri" panose="020F0502020204030204" pitchFamily="34" charset="0"/>
                <a:ea typeface="Calibri" panose="020F0502020204030204" pitchFamily="34" charset="0"/>
                <a:cs typeface="Calibri" panose="020F0502020204030204" pitchFamily="34" charset="0"/>
              </a:rPr>
              <a:t>Additional Layers: </a:t>
            </a:r>
            <a:r>
              <a:rPr lang="en-US" sz="2000" spc="43" dirty="0">
                <a:solidFill>
                  <a:srgbClr val="191919"/>
                </a:solidFill>
                <a:latin typeface="Calibri" panose="020F0502020204030204" pitchFamily="34" charset="0"/>
                <a:ea typeface="Calibri" panose="020F0502020204030204" pitchFamily="34" charset="0"/>
                <a:cs typeface="Calibri" panose="020F0502020204030204" pitchFamily="34" charset="0"/>
              </a:rPr>
              <a:t>Further refines learned features for improved classification.</a:t>
            </a:r>
          </a:p>
        </p:txBody>
      </p:sp>
      <p:sp>
        <p:nvSpPr>
          <p:cNvPr id="41" name="TextBox 41"/>
          <p:cNvSpPr txBox="1"/>
          <p:nvPr/>
        </p:nvSpPr>
        <p:spPr>
          <a:xfrm>
            <a:off x="10233086" y="5024191"/>
            <a:ext cx="1919254" cy="1410643"/>
          </a:xfrm>
          <a:prstGeom prst="rect">
            <a:avLst/>
          </a:prstGeom>
        </p:spPr>
        <p:txBody>
          <a:bodyPr wrap="square" lIns="0" tIns="0" rIns="0" bIns="0" rtlCol="0" anchor="t">
            <a:spAutoFit/>
          </a:bodyPr>
          <a:lstStyle/>
          <a:p>
            <a:pPr>
              <a:lnSpc>
                <a:spcPts val="2199"/>
              </a:lnSpc>
            </a:pPr>
            <a:r>
              <a:rPr lang="en-US" sz="2000" b="1" spc="43" dirty="0">
                <a:solidFill>
                  <a:srgbClr val="191919"/>
                </a:solidFill>
                <a:latin typeface="Calibri" panose="020F0502020204030204" pitchFamily="34" charset="0"/>
                <a:ea typeface="Calibri" panose="020F0502020204030204" pitchFamily="34" charset="0"/>
                <a:cs typeface="Calibri" panose="020F0502020204030204" pitchFamily="34" charset="0"/>
              </a:rPr>
              <a:t>Fully Connected Layers: </a:t>
            </a:r>
            <a:r>
              <a:rPr lang="en-US" sz="2000" spc="43" dirty="0">
                <a:solidFill>
                  <a:srgbClr val="191919"/>
                </a:solidFill>
                <a:latin typeface="Calibri" panose="020F0502020204030204" pitchFamily="34" charset="0"/>
                <a:ea typeface="Calibri" panose="020F0502020204030204" pitchFamily="34" charset="0"/>
                <a:cs typeface="Calibri" panose="020F0502020204030204" pitchFamily="34" charset="0"/>
              </a:rPr>
              <a:t>Aggregates features for final classification.</a:t>
            </a:r>
          </a:p>
        </p:txBody>
      </p:sp>
      <p:sp>
        <p:nvSpPr>
          <p:cNvPr id="42" name="Google Shape;266;p2">
            <a:extLst>
              <a:ext uri="{FF2B5EF4-FFF2-40B4-BE49-F238E27FC236}">
                <a16:creationId xmlns:a16="http://schemas.microsoft.com/office/drawing/2014/main" id="{316BDF2B-6D0D-DA6D-B161-38D89733E97C}"/>
              </a:ext>
            </a:extLst>
          </p:cNvPr>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800"/>
              <a:buNone/>
            </a:pPr>
            <a:fld id="{00000000-1234-1234-1234-123412341234}" type="slidenum">
              <a:rPr lang="en-IN" smtClean="0"/>
              <a:t>7</a:t>
            </a:fld>
            <a:endParaRPr dirty="0"/>
          </a:p>
        </p:txBody>
      </p:sp>
      <p:grpSp>
        <p:nvGrpSpPr>
          <p:cNvPr id="45" name="Group 7">
            <a:extLst>
              <a:ext uri="{FF2B5EF4-FFF2-40B4-BE49-F238E27FC236}">
                <a16:creationId xmlns:a16="http://schemas.microsoft.com/office/drawing/2014/main" id="{434135F9-6E91-C501-5A7B-1A349452ACD0}"/>
              </a:ext>
            </a:extLst>
          </p:cNvPr>
          <p:cNvGrpSpPr/>
          <p:nvPr/>
        </p:nvGrpSpPr>
        <p:grpSpPr>
          <a:xfrm rot="5400000" flipV="1">
            <a:off x="10046530" y="4712278"/>
            <a:ext cx="4360027" cy="45719"/>
            <a:chOff x="0" y="0"/>
            <a:chExt cx="4264691" cy="45434"/>
          </a:xfrm>
          <a:solidFill>
            <a:srgbClr val="54295A"/>
          </a:solidFill>
        </p:grpSpPr>
        <p:sp>
          <p:nvSpPr>
            <p:cNvPr id="46" name="Freeform 8">
              <a:extLst>
                <a:ext uri="{FF2B5EF4-FFF2-40B4-BE49-F238E27FC236}">
                  <a16:creationId xmlns:a16="http://schemas.microsoft.com/office/drawing/2014/main" id="{D4C6C8F7-E3C4-4866-4DD0-A088E2BC0C22}"/>
                </a:ext>
              </a:extLst>
            </p:cNvPr>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grpFill/>
          </p:spPr>
          <p:txBody>
            <a:bodyPr/>
            <a:lstStyle/>
            <a:p>
              <a:endParaRPr lang="en-IN"/>
            </a:p>
          </p:txBody>
        </p:sp>
        <p:sp>
          <p:nvSpPr>
            <p:cNvPr id="47" name="TextBox 9">
              <a:extLst>
                <a:ext uri="{FF2B5EF4-FFF2-40B4-BE49-F238E27FC236}">
                  <a16:creationId xmlns:a16="http://schemas.microsoft.com/office/drawing/2014/main" id="{A2C6AA6C-027D-5633-156F-13D2AA28AD2C}"/>
                </a:ext>
              </a:extLst>
            </p:cNvPr>
            <p:cNvSpPr txBox="1"/>
            <p:nvPr/>
          </p:nvSpPr>
          <p:spPr>
            <a:xfrm>
              <a:off x="0" y="-57150"/>
              <a:ext cx="4264691" cy="102584"/>
            </a:xfrm>
            <a:prstGeom prst="rect">
              <a:avLst/>
            </a:prstGeom>
            <a:grpFill/>
          </p:spPr>
          <p:txBody>
            <a:bodyPr lIns="33867" tIns="33867" rIns="33867" bIns="33867" rtlCol="0" anchor="ctr"/>
            <a:lstStyle/>
            <a:p>
              <a:pPr algn="ctr">
                <a:lnSpc>
                  <a:spcPts val="2199"/>
                </a:lnSpc>
              </a:pPr>
              <a:endParaRPr sz="933"/>
            </a:p>
          </p:txBody>
        </p:sp>
      </p:grpSp>
      <p:sp>
        <p:nvSpPr>
          <p:cNvPr id="36" name="Rectangle 35">
            <a:extLst>
              <a:ext uri="{FF2B5EF4-FFF2-40B4-BE49-F238E27FC236}">
                <a16:creationId xmlns:a16="http://schemas.microsoft.com/office/drawing/2014/main" id="{D05311F2-6112-4586-8E13-1FE4B6353B52}"/>
              </a:ext>
            </a:extLst>
          </p:cNvPr>
          <p:cNvSpPr/>
          <p:nvPr/>
        </p:nvSpPr>
        <p:spPr>
          <a:xfrm>
            <a:off x="1523486" y="1073749"/>
            <a:ext cx="1985489" cy="849319"/>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6565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9"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5873C0-E070-9A57-F1E7-CE10C29AD1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8</a:t>
            </a:fld>
            <a:endParaRPr lang="en-IN"/>
          </a:p>
        </p:txBody>
      </p:sp>
      <p:sp>
        <p:nvSpPr>
          <p:cNvPr id="5" name="Text 0">
            <a:extLst>
              <a:ext uri="{FF2B5EF4-FFF2-40B4-BE49-F238E27FC236}">
                <a16:creationId xmlns:a16="http://schemas.microsoft.com/office/drawing/2014/main" id="{B4597A46-7D6E-4BBB-C283-4F97ED77C7CC}"/>
              </a:ext>
            </a:extLst>
          </p:cNvPr>
          <p:cNvSpPr/>
          <p:nvPr/>
        </p:nvSpPr>
        <p:spPr>
          <a:xfrm>
            <a:off x="867250" y="1285762"/>
            <a:ext cx="5487789" cy="571500"/>
          </a:xfrm>
          <a:prstGeom prst="rect">
            <a:avLst/>
          </a:prstGeom>
          <a:noFill/>
          <a:ln/>
        </p:spPr>
        <p:txBody>
          <a:bodyPr wrap="none" lIns="0" tIns="0" rIns="0" bIns="0" rtlCol="0" anchor="t"/>
          <a:lstStyle/>
          <a:p>
            <a:pPr>
              <a:lnSpc>
                <a:spcPts val="4500"/>
              </a:lnSpc>
            </a:pPr>
            <a:r>
              <a:rPr lang="en-US" sz="3583" dirty="0">
                <a:solidFill>
                  <a:schemeClr val="bg1"/>
                </a:solidFill>
                <a:latin typeface="Prompt Medium" pitchFamily="34" charset="0"/>
                <a:ea typeface="Prompt Medium" pitchFamily="34" charset="-122"/>
                <a:cs typeface="Prompt Medium" pitchFamily="34" charset="-120"/>
              </a:rPr>
              <a:t>Implementation</a:t>
            </a:r>
            <a:endParaRPr lang="en-US" sz="3583" dirty="0">
              <a:solidFill>
                <a:schemeClr val="bg1"/>
              </a:solidFill>
            </a:endParaRPr>
          </a:p>
        </p:txBody>
      </p:sp>
      <p:sp>
        <p:nvSpPr>
          <p:cNvPr id="6" name="Text 1">
            <a:extLst>
              <a:ext uri="{FF2B5EF4-FFF2-40B4-BE49-F238E27FC236}">
                <a16:creationId xmlns:a16="http://schemas.microsoft.com/office/drawing/2014/main" id="{5B16E3B4-C62A-4AB0-F8EC-2F7B0ECD80C6}"/>
              </a:ext>
            </a:extLst>
          </p:cNvPr>
          <p:cNvSpPr/>
          <p:nvPr/>
        </p:nvSpPr>
        <p:spPr>
          <a:xfrm>
            <a:off x="1143773" y="2113846"/>
            <a:ext cx="2286000" cy="421831"/>
          </a:xfrm>
          <a:prstGeom prst="rect">
            <a:avLst/>
          </a:prstGeom>
          <a:noFill/>
          <a:ln/>
        </p:spPr>
        <p:txBody>
          <a:bodyPr wrap="none" lIns="0" tIns="0" rIns="0" bIns="0" rtlCol="0" anchor="t"/>
          <a:lstStyle/>
          <a:p>
            <a:pPr>
              <a:lnSpc>
                <a:spcPts val="2250"/>
              </a:lnSpc>
            </a:pP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Data Set</a:t>
            </a:r>
          </a:p>
        </p:txBody>
      </p:sp>
      <p:sp>
        <p:nvSpPr>
          <p:cNvPr id="7" name="Text 2">
            <a:extLst>
              <a:ext uri="{FF2B5EF4-FFF2-40B4-BE49-F238E27FC236}">
                <a16:creationId xmlns:a16="http://schemas.microsoft.com/office/drawing/2014/main" id="{BC52D4E5-336C-03DC-4808-582E7D474EE9}"/>
              </a:ext>
            </a:extLst>
          </p:cNvPr>
          <p:cNvSpPr/>
          <p:nvPr/>
        </p:nvSpPr>
        <p:spPr>
          <a:xfrm>
            <a:off x="867250" y="2535676"/>
            <a:ext cx="5487789" cy="3299515"/>
          </a:xfrm>
          <a:prstGeom prst="rect">
            <a:avLst/>
          </a:prstGeom>
          <a:noFill/>
          <a:ln/>
        </p:spPr>
        <p:txBody>
          <a:bodyPr wrap="square" lIns="0" tIns="0" rIns="0" bIns="0" rtlCol="0" anchor="t"/>
          <a:lstStyle/>
          <a:p>
            <a:pPr marL="342900" indent="-342900">
              <a:lnSpc>
                <a:spcPts val="2583"/>
              </a:lnSpc>
              <a:buClr>
                <a:schemeClr val="bg1"/>
              </a:buClr>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Dataset Source: Kaggle's "Chest X-Ray Images (Pneumonia)" dataset.</a:t>
            </a:r>
          </a:p>
          <a:p>
            <a:pPr marL="342900" indent="-342900">
              <a:lnSpc>
                <a:spcPts val="2583"/>
              </a:lnSpc>
              <a:buClr>
                <a:schemeClr val="bg1"/>
              </a:buClr>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Original dataset: Enhanced dataset (usability 8.8)</a:t>
            </a:r>
          </a:p>
          <a:p>
            <a:pPr marL="342900" indent="-342900">
              <a:lnSpc>
                <a:spcPts val="2583"/>
              </a:lnSpc>
              <a:buClr>
                <a:schemeClr val="bg1"/>
              </a:buClr>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Structure: Two folders</a:t>
            </a:r>
          </a:p>
          <a:p>
            <a:pPr marL="342900" indent="-342900">
              <a:lnSpc>
                <a:spcPts val="2583"/>
              </a:lnSpc>
              <a:buClr>
                <a:schemeClr val="bg1"/>
              </a:buClr>
              <a:buFont typeface="Arial" panose="020B0604020202020204" pitchFamily="34" charset="0"/>
              <a:buChar char="•"/>
            </a:pP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nSpc>
                <a:spcPts val="2583"/>
              </a:lnSpc>
              <a:buClr>
                <a:schemeClr val="bg1"/>
              </a:buClr>
              <a:buFont typeface="Arial" panose="020B0604020202020204" pitchFamily="34" charset="0"/>
              <a:buChar char="•"/>
            </a:pP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nSpc>
                <a:spcPts val="2583"/>
              </a:lnSpc>
              <a:buClr>
                <a:schemeClr val="bg1"/>
              </a:buClr>
              <a:buFont typeface="Arial" panose="020B0604020202020204" pitchFamily="34" charset="0"/>
              <a:buChar char="•"/>
            </a:pP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nSpc>
                <a:spcPts val="2583"/>
              </a:lnSpc>
              <a:buClr>
                <a:schemeClr val="bg1"/>
              </a:buClr>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Size: Ample number of X-ray images for balanced analysis.</a:t>
            </a:r>
            <a:endParaRPr lang="en-US" sz="1583" dirty="0">
              <a:solidFill>
                <a:schemeClr val="bg1"/>
              </a:solidFill>
            </a:endParaRPr>
          </a:p>
        </p:txBody>
      </p:sp>
      <p:sp>
        <p:nvSpPr>
          <p:cNvPr id="9" name="Text 4">
            <a:extLst>
              <a:ext uri="{FF2B5EF4-FFF2-40B4-BE49-F238E27FC236}">
                <a16:creationId xmlns:a16="http://schemas.microsoft.com/office/drawing/2014/main" id="{43A61C82-A176-4D9E-3C22-81C3A251FD8D}"/>
              </a:ext>
            </a:extLst>
          </p:cNvPr>
          <p:cNvSpPr/>
          <p:nvPr/>
        </p:nvSpPr>
        <p:spPr>
          <a:xfrm>
            <a:off x="6781164" y="2113846"/>
            <a:ext cx="2286000" cy="421831"/>
          </a:xfrm>
          <a:prstGeom prst="rect">
            <a:avLst/>
          </a:prstGeom>
          <a:noFill/>
          <a:ln/>
        </p:spPr>
        <p:txBody>
          <a:bodyPr wrap="none" lIns="0" tIns="0" rIns="0" bIns="0" rtlCol="0" anchor="t"/>
          <a:lstStyle/>
          <a:p>
            <a:pPr>
              <a:lnSpc>
                <a:spcPts val="2250"/>
              </a:lnSpc>
            </a:pP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Algorithms</a:t>
            </a:r>
          </a:p>
        </p:txBody>
      </p:sp>
      <p:sp>
        <p:nvSpPr>
          <p:cNvPr id="10" name="Text 5">
            <a:extLst>
              <a:ext uri="{FF2B5EF4-FFF2-40B4-BE49-F238E27FC236}">
                <a16:creationId xmlns:a16="http://schemas.microsoft.com/office/drawing/2014/main" id="{2C03A09E-9125-F6B6-D97B-91C26A3BAA42}"/>
              </a:ext>
            </a:extLst>
          </p:cNvPr>
          <p:cNvSpPr/>
          <p:nvPr/>
        </p:nvSpPr>
        <p:spPr>
          <a:xfrm>
            <a:off x="6504641" y="2535676"/>
            <a:ext cx="5125045" cy="658416"/>
          </a:xfrm>
          <a:prstGeom prst="rect">
            <a:avLst/>
          </a:prstGeom>
          <a:noFill/>
          <a:ln/>
        </p:spPr>
        <p:txBody>
          <a:bodyPr wrap="square" lIns="0" tIns="0" rIns="0" bIns="0" rtlCol="0" anchor="t"/>
          <a:lstStyle/>
          <a:p>
            <a:pPr marL="285750" indent="-285750">
              <a:lnSpc>
                <a:spcPts val="2583"/>
              </a:lnSpc>
              <a:buClr>
                <a:schemeClr val="bg1"/>
              </a:buClr>
              <a:buFont typeface="Arial" panose="020B0604020202020204" pitchFamily="34" charset="0"/>
              <a:buChar char="•"/>
            </a:pP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CNN: </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Utilized for efficient classification of      X-ray images.</a:t>
            </a:r>
          </a:p>
          <a:p>
            <a:pPr marL="285750" indent="-285750">
              <a:lnSpc>
                <a:spcPts val="2583"/>
              </a:lnSpc>
              <a:buClr>
                <a:schemeClr val="bg1"/>
              </a:buClr>
              <a:buFont typeface="Arial" panose="020B0604020202020204" pitchFamily="34" charset="0"/>
              <a:buChar char="•"/>
            </a:pP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Transfer Learning: </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Fine-tuning pre-trained models like ResNet50 and VGG16 on pneumonia data for improved accuracy.</a:t>
            </a:r>
          </a:p>
          <a:p>
            <a:pPr marL="285750" indent="-285750">
              <a:lnSpc>
                <a:spcPts val="2583"/>
              </a:lnSpc>
              <a:buClr>
                <a:schemeClr val="bg1"/>
              </a:buClr>
              <a:buFont typeface="Arial" panose="020B0604020202020204" pitchFamily="34" charset="0"/>
              <a:buChar char="•"/>
            </a:pP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U-Net: </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Applied for segmentation tasks to highlight infected lung regions.</a:t>
            </a:r>
          </a:p>
          <a:p>
            <a:pPr marL="285750" indent="-285750">
              <a:lnSpc>
                <a:spcPts val="2583"/>
              </a:lnSpc>
              <a:buClr>
                <a:schemeClr val="bg1"/>
              </a:buClr>
              <a:buFont typeface="Arial" panose="020B0604020202020204" pitchFamily="34" charset="0"/>
              <a:buChar char="•"/>
            </a:pP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SVM with CNN Features: </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CNN extracts image features, followed by SVM classification for enhanced precision.</a:t>
            </a:r>
            <a:endParaRPr lang="en-US" sz="1583" dirty="0">
              <a:solidFill>
                <a:schemeClr val="bg1"/>
              </a:solidFill>
            </a:endParaRPr>
          </a:p>
        </p:txBody>
      </p:sp>
      <p:sp>
        <p:nvSpPr>
          <p:cNvPr id="3" name="TextBox 2">
            <a:extLst>
              <a:ext uri="{FF2B5EF4-FFF2-40B4-BE49-F238E27FC236}">
                <a16:creationId xmlns:a16="http://schemas.microsoft.com/office/drawing/2014/main" id="{4F7F6AEF-8497-4547-81AC-1C10D6BD878E}"/>
              </a:ext>
            </a:extLst>
          </p:cNvPr>
          <p:cNvSpPr txBox="1"/>
          <p:nvPr/>
        </p:nvSpPr>
        <p:spPr>
          <a:xfrm>
            <a:off x="1386000" y="3879129"/>
            <a:ext cx="3591612" cy="974626"/>
          </a:xfrm>
          <a:prstGeom prst="rect">
            <a:avLst/>
          </a:prstGeom>
          <a:noFill/>
        </p:spPr>
        <p:txBody>
          <a:bodyPr wrap="square" rtlCol="0">
            <a:spAutoFit/>
          </a:bodyPr>
          <a:lstStyle/>
          <a:p>
            <a:pPr marL="514350" indent="-514350">
              <a:lnSpc>
                <a:spcPts val="2583"/>
              </a:lnSpc>
              <a:buClr>
                <a:schemeClr val="bg1"/>
              </a:buClr>
              <a:buFont typeface="Wingdings" panose="05000000000000000000" pitchFamily="2" charset="2"/>
              <a:buChar char="ü"/>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Pneumonia (positive cases) </a:t>
            </a:r>
          </a:p>
          <a:p>
            <a:pPr marL="514350" indent="-514350">
              <a:lnSpc>
                <a:spcPts val="2583"/>
              </a:lnSpc>
              <a:buClr>
                <a:schemeClr val="bg1"/>
              </a:buClr>
              <a:buFont typeface="Wingdings" panose="05000000000000000000" pitchFamily="2" charset="2"/>
              <a:buChar char="ü"/>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Normal (negative cases).</a:t>
            </a:r>
          </a:p>
          <a:p>
            <a:endParaRPr lang="en-IN" dirty="0"/>
          </a:p>
        </p:txBody>
      </p:sp>
    </p:spTree>
    <p:extLst>
      <p:ext uri="{BB962C8B-B14F-4D97-AF65-F5344CB8AC3E}">
        <p14:creationId xmlns:p14="http://schemas.microsoft.com/office/powerpoint/2010/main" val="803166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4D303C9A-57EC-10C8-6826-BF11A4B2F378}"/>
              </a:ext>
            </a:extLst>
          </p:cNvPr>
          <p:cNvSpPr/>
          <p:nvPr/>
        </p:nvSpPr>
        <p:spPr>
          <a:xfrm>
            <a:off x="4457854" y="484385"/>
            <a:ext cx="392312" cy="5904688"/>
          </a:xfrm>
          <a:prstGeom prst="ellipse">
            <a:avLst/>
          </a:prstGeom>
          <a:solidFill>
            <a:srgbClr val="070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lide Number Placeholder 4">
            <a:extLst>
              <a:ext uri="{FF2B5EF4-FFF2-40B4-BE49-F238E27FC236}">
                <a16:creationId xmlns:a16="http://schemas.microsoft.com/office/drawing/2014/main" id="{4D77A64B-2CE9-F1EE-09FE-A10AD09E3B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9</a:t>
            </a:fld>
            <a:endParaRPr lang="en-IN"/>
          </a:p>
        </p:txBody>
      </p:sp>
      <p:pic>
        <p:nvPicPr>
          <p:cNvPr id="6" name="Image 0">
            <a:extLst>
              <a:ext uri="{FF2B5EF4-FFF2-40B4-BE49-F238E27FC236}">
                <a16:creationId xmlns:a16="http://schemas.microsoft.com/office/drawing/2014/main" id="{B86DD231-6141-430A-C6ED-A0A60CC09017}"/>
              </a:ext>
            </a:extLst>
          </p:cNvPr>
          <p:cNvPicPr>
            <a:picLocks noChangeAspect="1"/>
          </p:cNvPicPr>
          <p:nvPr/>
        </p:nvPicPr>
        <p:blipFill>
          <a:blip r:embed="rId2"/>
          <a:srcRect/>
          <a:stretch/>
        </p:blipFill>
        <p:spPr>
          <a:xfrm>
            <a:off x="-480" y="468926"/>
            <a:ext cx="4638615" cy="5920147"/>
          </a:xfrm>
          <a:prstGeom prst="rect">
            <a:avLst/>
          </a:prstGeom>
        </p:spPr>
      </p:pic>
      <p:sp>
        <p:nvSpPr>
          <p:cNvPr id="7" name="Text 0">
            <a:extLst>
              <a:ext uri="{FF2B5EF4-FFF2-40B4-BE49-F238E27FC236}">
                <a16:creationId xmlns:a16="http://schemas.microsoft.com/office/drawing/2014/main" id="{117A36F8-CE26-2171-CBFD-EEAC83348C51}"/>
              </a:ext>
            </a:extLst>
          </p:cNvPr>
          <p:cNvSpPr/>
          <p:nvPr/>
        </p:nvSpPr>
        <p:spPr>
          <a:xfrm>
            <a:off x="5055847" y="777666"/>
            <a:ext cx="5296693" cy="571500"/>
          </a:xfrm>
          <a:prstGeom prst="rect">
            <a:avLst/>
          </a:prstGeom>
          <a:noFill/>
          <a:ln/>
        </p:spPr>
        <p:txBody>
          <a:bodyPr wrap="none" lIns="0" tIns="0" rIns="0" bIns="0" rtlCol="0" anchor="t"/>
          <a:lstStyle/>
          <a:p>
            <a:pPr>
              <a:lnSpc>
                <a:spcPts val="4500"/>
              </a:lnSpc>
            </a:pPr>
            <a:r>
              <a:rPr lang="en-US" sz="3583" dirty="0">
                <a:solidFill>
                  <a:srgbClr val="542C49"/>
                </a:solidFill>
                <a:latin typeface="Prompt Medium" pitchFamily="34" charset="0"/>
                <a:ea typeface="Prompt Medium" pitchFamily="34" charset="-122"/>
                <a:cs typeface="Prompt Medium" pitchFamily="34" charset="-120"/>
              </a:rPr>
              <a:t>Results and Discussions</a:t>
            </a:r>
            <a:endParaRPr lang="en-US" sz="3583" dirty="0">
              <a:solidFill>
                <a:srgbClr val="542C49"/>
              </a:solidFill>
            </a:endParaRPr>
          </a:p>
        </p:txBody>
      </p:sp>
      <p:sp>
        <p:nvSpPr>
          <p:cNvPr id="8" name="Shape 1">
            <a:extLst>
              <a:ext uri="{FF2B5EF4-FFF2-40B4-BE49-F238E27FC236}">
                <a16:creationId xmlns:a16="http://schemas.microsoft.com/office/drawing/2014/main" id="{09B7B693-F377-9D04-19FB-945F29C86345}"/>
              </a:ext>
            </a:extLst>
          </p:cNvPr>
          <p:cNvSpPr/>
          <p:nvPr/>
        </p:nvSpPr>
        <p:spPr>
          <a:xfrm>
            <a:off x="5055847" y="1657737"/>
            <a:ext cx="6179939" cy="2380456"/>
          </a:xfrm>
          <a:prstGeom prst="roundRect">
            <a:avLst>
              <a:gd name="adj" fmla="val 3630"/>
            </a:avLst>
          </a:prstGeom>
          <a:noFill/>
          <a:ln w="15240">
            <a:solidFill>
              <a:srgbClr val="FFFFFF">
                <a:alpha val="24000"/>
              </a:srgbClr>
            </a:solidFill>
            <a:prstDash val="solid"/>
          </a:ln>
        </p:spPr>
      </p:sp>
      <p:sp>
        <p:nvSpPr>
          <p:cNvPr id="9" name="Shape 2">
            <a:extLst>
              <a:ext uri="{FF2B5EF4-FFF2-40B4-BE49-F238E27FC236}">
                <a16:creationId xmlns:a16="http://schemas.microsoft.com/office/drawing/2014/main" id="{4D6458F8-A275-7374-A7DB-830C3EFA7E01}"/>
              </a:ext>
            </a:extLst>
          </p:cNvPr>
          <p:cNvSpPr/>
          <p:nvPr/>
        </p:nvSpPr>
        <p:spPr>
          <a:xfrm>
            <a:off x="5068547" y="1670437"/>
            <a:ext cx="6154539" cy="588764"/>
          </a:xfrm>
          <a:prstGeom prst="rect">
            <a:avLst/>
          </a:prstGeom>
          <a:solidFill>
            <a:srgbClr val="FFFFFF">
              <a:alpha val="4000"/>
            </a:srgbClr>
          </a:solidFill>
          <a:ln/>
        </p:spPr>
      </p:sp>
      <p:sp>
        <p:nvSpPr>
          <p:cNvPr id="10" name="Text 3">
            <a:extLst>
              <a:ext uri="{FF2B5EF4-FFF2-40B4-BE49-F238E27FC236}">
                <a16:creationId xmlns:a16="http://schemas.microsoft.com/office/drawing/2014/main" id="{12AE9FF4-E5B3-747A-DD20-637CB91CFEFD}"/>
              </a:ext>
            </a:extLst>
          </p:cNvPr>
          <p:cNvSpPr/>
          <p:nvPr/>
        </p:nvSpPr>
        <p:spPr>
          <a:xfrm>
            <a:off x="5274227" y="1800215"/>
            <a:ext cx="2662733" cy="329208"/>
          </a:xfrm>
          <a:prstGeom prst="rect">
            <a:avLst/>
          </a:prstGeom>
          <a:noFill/>
          <a:ln/>
        </p:spPr>
        <p:txBody>
          <a:bodyPr wrap="none" lIns="0" tIns="0" rIns="0" bIns="0" rtlCol="0" anchor="t"/>
          <a:lstStyle/>
          <a:p>
            <a:pPr>
              <a:lnSpc>
                <a:spcPts val="2583"/>
              </a:lnSpc>
            </a:pPr>
            <a:r>
              <a:rPr lang="en-US" sz="2000" b="1" dirty="0">
                <a:solidFill>
                  <a:srgbClr val="542C49"/>
                </a:solidFill>
                <a:latin typeface="Calibri" panose="020F0502020204030204" pitchFamily="34" charset="0"/>
                <a:ea typeface="Calibri" panose="020F0502020204030204" pitchFamily="34" charset="0"/>
                <a:cs typeface="Calibri" panose="020F0502020204030204" pitchFamily="34" charset="0"/>
              </a:rPr>
              <a:t>Metric</a:t>
            </a:r>
          </a:p>
        </p:txBody>
      </p:sp>
      <p:sp>
        <p:nvSpPr>
          <p:cNvPr id="11" name="Text 4">
            <a:extLst>
              <a:ext uri="{FF2B5EF4-FFF2-40B4-BE49-F238E27FC236}">
                <a16:creationId xmlns:a16="http://schemas.microsoft.com/office/drawing/2014/main" id="{D078255A-9929-BAE0-6E6B-39C7860CE70C}"/>
              </a:ext>
            </a:extLst>
          </p:cNvPr>
          <p:cNvSpPr/>
          <p:nvPr/>
        </p:nvSpPr>
        <p:spPr>
          <a:xfrm>
            <a:off x="8354672" y="1800215"/>
            <a:ext cx="2662733" cy="329208"/>
          </a:xfrm>
          <a:prstGeom prst="rect">
            <a:avLst/>
          </a:prstGeom>
          <a:noFill/>
          <a:ln/>
        </p:spPr>
        <p:txBody>
          <a:bodyPr wrap="none" lIns="0" tIns="0" rIns="0" bIns="0" rtlCol="0" anchor="t"/>
          <a:lstStyle/>
          <a:p>
            <a:pPr>
              <a:lnSpc>
                <a:spcPts val="2583"/>
              </a:lnSpc>
            </a:pPr>
            <a:r>
              <a:rPr lang="en-US" sz="2000" b="1" dirty="0">
                <a:solidFill>
                  <a:srgbClr val="542C49"/>
                </a:solidFill>
                <a:latin typeface="Calibri" panose="020F0502020204030204" pitchFamily="34" charset="0"/>
                <a:ea typeface="Calibri" panose="020F0502020204030204" pitchFamily="34" charset="0"/>
                <a:cs typeface="Calibri" panose="020F0502020204030204" pitchFamily="34" charset="0"/>
              </a:rPr>
              <a:t>Value</a:t>
            </a:r>
          </a:p>
        </p:txBody>
      </p:sp>
      <p:sp>
        <p:nvSpPr>
          <p:cNvPr id="12" name="Shape 5">
            <a:extLst>
              <a:ext uri="{FF2B5EF4-FFF2-40B4-BE49-F238E27FC236}">
                <a16:creationId xmlns:a16="http://schemas.microsoft.com/office/drawing/2014/main" id="{0076EAFB-4D38-FA01-7AE0-0F4D538F1BC9}"/>
              </a:ext>
            </a:extLst>
          </p:cNvPr>
          <p:cNvSpPr/>
          <p:nvPr/>
        </p:nvSpPr>
        <p:spPr>
          <a:xfrm>
            <a:off x="5068547" y="2259201"/>
            <a:ext cx="6154539" cy="588764"/>
          </a:xfrm>
          <a:prstGeom prst="rect">
            <a:avLst/>
          </a:prstGeom>
          <a:solidFill>
            <a:srgbClr val="000000">
              <a:alpha val="4000"/>
            </a:srgbClr>
          </a:solidFill>
          <a:ln/>
        </p:spPr>
      </p:sp>
      <p:sp>
        <p:nvSpPr>
          <p:cNvPr id="13" name="Text 6">
            <a:extLst>
              <a:ext uri="{FF2B5EF4-FFF2-40B4-BE49-F238E27FC236}">
                <a16:creationId xmlns:a16="http://schemas.microsoft.com/office/drawing/2014/main" id="{94349055-F3A7-966B-127F-2D2A3DA659D7}"/>
              </a:ext>
            </a:extLst>
          </p:cNvPr>
          <p:cNvSpPr/>
          <p:nvPr/>
        </p:nvSpPr>
        <p:spPr>
          <a:xfrm>
            <a:off x="5274227" y="2388979"/>
            <a:ext cx="2662733" cy="329208"/>
          </a:xfrm>
          <a:prstGeom prst="rect">
            <a:avLst/>
          </a:prstGeom>
          <a:noFill/>
          <a:ln/>
        </p:spPr>
        <p:txBody>
          <a:bodyPr wrap="none" lIns="0" tIns="0" rIns="0" bIns="0" rtlCol="0" anchor="t"/>
          <a:lstStyle/>
          <a:p>
            <a:pPr>
              <a:lnSpc>
                <a:spcPts val="2583"/>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Accuracy</a:t>
            </a:r>
          </a:p>
        </p:txBody>
      </p:sp>
      <p:sp>
        <p:nvSpPr>
          <p:cNvPr id="14" name="Text 7">
            <a:extLst>
              <a:ext uri="{FF2B5EF4-FFF2-40B4-BE49-F238E27FC236}">
                <a16:creationId xmlns:a16="http://schemas.microsoft.com/office/drawing/2014/main" id="{C817E1CE-AE92-FD89-8972-D3649B5EA92F}"/>
              </a:ext>
            </a:extLst>
          </p:cNvPr>
          <p:cNvSpPr/>
          <p:nvPr/>
        </p:nvSpPr>
        <p:spPr>
          <a:xfrm>
            <a:off x="8354672" y="2388979"/>
            <a:ext cx="2662733" cy="329208"/>
          </a:xfrm>
          <a:prstGeom prst="rect">
            <a:avLst/>
          </a:prstGeom>
          <a:noFill/>
          <a:ln/>
        </p:spPr>
        <p:txBody>
          <a:bodyPr wrap="none" lIns="0" tIns="0" rIns="0" bIns="0" rtlCol="0" anchor="t"/>
          <a:lstStyle/>
          <a:p>
            <a:pPr>
              <a:lnSpc>
                <a:spcPts val="2583"/>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95%</a:t>
            </a:r>
          </a:p>
        </p:txBody>
      </p:sp>
      <p:sp>
        <p:nvSpPr>
          <p:cNvPr id="15" name="Shape 8">
            <a:extLst>
              <a:ext uri="{FF2B5EF4-FFF2-40B4-BE49-F238E27FC236}">
                <a16:creationId xmlns:a16="http://schemas.microsoft.com/office/drawing/2014/main" id="{8375584A-CBDF-DC9D-7F77-172E9B1673A7}"/>
              </a:ext>
            </a:extLst>
          </p:cNvPr>
          <p:cNvSpPr/>
          <p:nvPr/>
        </p:nvSpPr>
        <p:spPr>
          <a:xfrm>
            <a:off x="5068547" y="2847965"/>
            <a:ext cx="6154539" cy="588764"/>
          </a:xfrm>
          <a:prstGeom prst="rect">
            <a:avLst/>
          </a:prstGeom>
          <a:solidFill>
            <a:srgbClr val="FFFFFF">
              <a:alpha val="4000"/>
            </a:srgbClr>
          </a:solidFill>
          <a:ln/>
        </p:spPr>
      </p:sp>
      <p:sp>
        <p:nvSpPr>
          <p:cNvPr id="16" name="Text 9">
            <a:extLst>
              <a:ext uri="{FF2B5EF4-FFF2-40B4-BE49-F238E27FC236}">
                <a16:creationId xmlns:a16="http://schemas.microsoft.com/office/drawing/2014/main" id="{C0EF26FF-6689-FA7A-4038-4EEAFA5416C0}"/>
              </a:ext>
            </a:extLst>
          </p:cNvPr>
          <p:cNvSpPr/>
          <p:nvPr/>
        </p:nvSpPr>
        <p:spPr>
          <a:xfrm>
            <a:off x="5274227" y="2977742"/>
            <a:ext cx="2662733" cy="329208"/>
          </a:xfrm>
          <a:prstGeom prst="rect">
            <a:avLst/>
          </a:prstGeom>
          <a:noFill/>
          <a:ln/>
        </p:spPr>
        <p:txBody>
          <a:bodyPr wrap="none" lIns="0" tIns="0" rIns="0" bIns="0" rtlCol="0" anchor="t"/>
          <a:lstStyle/>
          <a:p>
            <a:pPr>
              <a:lnSpc>
                <a:spcPts val="2583"/>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Precision</a:t>
            </a:r>
          </a:p>
        </p:txBody>
      </p:sp>
      <p:sp>
        <p:nvSpPr>
          <p:cNvPr id="17" name="Text 10">
            <a:extLst>
              <a:ext uri="{FF2B5EF4-FFF2-40B4-BE49-F238E27FC236}">
                <a16:creationId xmlns:a16="http://schemas.microsoft.com/office/drawing/2014/main" id="{C840BA2F-647B-BA90-FD85-A65AB9BE0233}"/>
              </a:ext>
            </a:extLst>
          </p:cNvPr>
          <p:cNvSpPr/>
          <p:nvPr/>
        </p:nvSpPr>
        <p:spPr>
          <a:xfrm>
            <a:off x="8354672" y="2977742"/>
            <a:ext cx="2662733" cy="329208"/>
          </a:xfrm>
          <a:prstGeom prst="rect">
            <a:avLst/>
          </a:prstGeom>
          <a:noFill/>
          <a:ln/>
        </p:spPr>
        <p:txBody>
          <a:bodyPr wrap="none" lIns="0" tIns="0" rIns="0" bIns="0" rtlCol="0" anchor="t"/>
          <a:lstStyle/>
          <a:p>
            <a:pPr>
              <a:lnSpc>
                <a:spcPts val="2583"/>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97%</a:t>
            </a:r>
          </a:p>
        </p:txBody>
      </p:sp>
      <p:sp>
        <p:nvSpPr>
          <p:cNvPr id="18" name="Shape 11">
            <a:extLst>
              <a:ext uri="{FF2B5EF4-FFF2-40B4-BE49-F238E27FC236}">
                <a16:creationId xmlns:a16="http://schemas.microsoft.com/office/drawing/2014/main" id="{8E2810D7-DC40-9C5E-3F74-47367D44B6D8}"/>
              </a:ext>
            </a:extLst>
          </p:cNvPr>
          <p:cNvSpPr/>
          <p:nvPr/>
        </p:nvSpPr>
        <p:spPr>
          <a:xfrm>
            <a:off x="5068547" y="3436729"/>
            <a:ext cx="6154539" cy="588764"/>
          </a:xfrm>
          <a:prstGeom prst="rect">
            <a:avLst/>
          </a:prstGeom>
          <a:solidFill>
            <a:srgbClr val="000000">
              <a:alpha val="4000"/>
            </a:srgbClr>
          </a:solidFill>
          <a:ln/>
        </p:spPr>
      </p:sp>
      <p:sp>
        <p:nvSpPr>
          <p:cNvPr id="19" name="Text 12">
            <a:extLst>
              <a:ext uri="{FF2B5EF4-FFF2-40B4-BE49-F238E27FC236}">
                <a16:creationId xmlns:a16="http://schemas.microsoft.com/office/drawing/2014/main" id="{C384C9BF-44FD-E320-ED46-E3FF3965F135}"/>
              </a:ext>
            </a:extLst>
          </p:cNvPr>
          <p:cNvSpPr/>
          <p:nvPr/>
        </p:nvSpPr>
        <p:spPr>
          <a:xfrm>
            <a:off x="5274227" y="3566507"/>
            <a:ext cx="2662733" cy="329208"/>
          </a:xfrm>
          <a:prstGeom prst="rect">
            <a:avLst/>
          </a:prstGeom>
          <a:noFill/>
          <a:ln/>
        </p:spPr>
        <p:txBody>
          <a:bodyPr wrap="none" lIns="0" tIns="0" rIns="0" bIns="0" rtlCol="0" anchor="t"/>
          <a:lstStyle/>
          <a:p>
            <a:pPr>
              <a:lnSpc>
                <a:spcPts val="2583"/>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Recall</a:t>
            </a:r>
          </a:p>
        </p:txBody>
      </p:sp>
      <p:sp>
        <p:nvSpPr>
          <p:cNvPr id="20" name="Text 13">
            <a:extLst>
              <a:ext uri="{FF2B5EF4-FFF2-40B4-BE49-F238E27FC236}">
                <a16:creationId xmlns:a16="http://schemas.microsoft.com/office/drawing/2014/main" id="{A8FD45A2-AD5F-4D26-74D3-028E48C24EFC}"/>
              </a:ext>
            </a:extLst>
          </p:cNvPr>
          <p:cNvSpPr/>
          <p:nvPr/>
        </p:nvSpPr>
        <p:spPr>
          <a:xfrm>
            <a:off x="8354672" y="3566507"/>
            <a:ext cx="2662733" cy="329208"/>
          </a:xfrm>
          <a:prstGeom prst="rect">
            <a:avLst/>
          </a:prstGeom>
          <a:noFill/>
          <a:ln/>
        </p:spPr>
        <p:txBody>
          <a:bodyPr wrap="none" lIns="0" tIns="0" rIns="0" bIns="0" rtlCol="0" anchor="t"/>
          <a:lstStyle/>
          <a:p>
            <a:pPr>
              <a:lnSpc>
                <a:spcPts val="2583"/>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93%</a:t>
            </a:r>
          </a:p>
        </p:txBody>
      </p:sp>
      <p:sp>
        <p:nvSpPr>
          <p:cNvPr id="21" name="Text 14">
            <a:extLst>
              <a:ext uri="{FF2B5EF4-FFF2-40B4-BE49-F238E27FC236}">
                <a16:creationId xmlns:a16="http://schemas.microsoft.com/office/drawing/2014/main" id="{C22523CC-FC43-E7F5-6EDA-F4B9647376B6}"/>
              </a:ext>
            </a:extLst>
          </p:cNvPr>
          <p:cNvSpPr/>
          <p:nvPr/>
        </p:nvSpPr>
        <p:spPr>
          <a:xfrm>
            <a:off x="5055847" y="4269571"/>
            <a:ext cx="6179939" cy="658416"/>
          </a:xfrm>
          <a:prstGeom prst="rect">
            <a:avLst/>
          </a:prstGeom>
          <a:noFill/>
          <a:ln/>
        </p:spPr>
        <p:txBody>
          <a:bodyPr wrap="square" lIns="0" tIns="0" rIns="0" bIns="0" rtlCol="0" anchor="t"/>
          <a:lstStyle/>
          <a:p>
            <a:pPr>
              <a:lnSpc>
                <a:spcPts val="2583"/>
              </a:lnSpc>
            </a:pPr>
            <a:r>
              <a:rPr lang="en-US" sz="2000" dirty="0">
                <a:solidFill>
                  <a:srgbClr val="542C49"/>
                </a:solidFill>
                <a:latin typeface="Calibri" panose="020F0502020204030204" pitchFamily="34" charset="0"/>
                <a:ea typeface="Calibri" panose="020F0502020204030204" pitchFamily="34" charset="0"/>
                <a:cs typeface="Calibri" panose="020F0502020204030204" pitchFamily="34" charset="0"/>
              </a:rPr>
              <a:t>The model achieves high accuracy, precision, and recall, confirming its effectiveness in pneumonia detection. These metrics highlight the system’s potential as a reliable tool to assist healthcare professionals in diagnosing and managing pneumonia cases efficiently.</a:t>
            </a:r>
            <a:endParaRPr lang="en-US" sz="1583" dirty="0">
              <a:solidFill>
                <a:srgbClr val="542C49"/>
              </a:solidFill>
            </a:endParaRPr>
          </a:p>
        </p:txBody>
      </p:sp>
    </p:spTree>
    <p:extLst>
      <p:ext uri="{BB962C8B-B14F-4D97-AF65-F5344CB8AC3E}">
        <p14:creationId xmlns:p14="http://schemas.microsoft.com/office/powerpoint/2010/main" val="839650648"/>
      </p:ext>
    </p:extLst>
  </p:cSld>
  <p:clrMapOvr>
    <a:masterClrMapping/>
  </p:clrMapOvr>
</p:sld>
</file>

<file path=ppt/theme/theme1.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TotalTime>
  <Words>705</Words>
  <Application>Microsoft Office PowerPoint</Application>
  <PresentationFormat>Widescreen</PresentationFormat>
  <Paragraphs>103</Paragraphs>
  <Slides>14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Wingdings</vt:lpstr>
      <vt:lpstr>Noto Sans Symbols</vt:lpstr>
      <vt:lpstr>Times New Roman</vt:lpstr>
      <vt:lpstr>Courier New</vt:lpstr>
      <vt:lpstr>Prompt Medium</vt:lpstr>
      <vt:lpstr>Century Gothic</vt:lpstr>
      <vt:lpstr>Aileron</vt:lpstr>
      <vt:lpstr>Calibri</vt:lpstr>
      <vt:lpstr>Arial</vt:lpstr>
      <vt:lpstr>Mukta Light</vt:lpstr>
      <vt:lpstr>Ion Boardroom</vt:lpstr>
      <vt:lpstr>Mid-Term Evaluation &lt;Title of Mini Project&gt;     PneumoCheck  Kush Chauhan          01 Piyush Framewalla   06 Shon Ghonsal            21 Rajan Jha                  22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Instructions (Slide not to be added)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PIYUSH</dc:creator>
  <cp:lastModifiedBy>PIYUSH FRAMEWALLA</cp:lastModifiedBy>
  <cp:revision>8</cp:revision>
  <dcterms:modified xsi:type="dcterms:W3CDTF">2024-11-03T10:04:29Z</dcterms:modified>
</cp:coreProperties>
</file>